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16" r:id="rId1"/>
  </p:sldMasterIdLst>
  <p:notesMasterIdLst>
    <p:notesMasterId r:id="rId15"/>
  </p:notesMasterIdLst>
  <p:handoutMasterIdLst>
    <p:handoutMasterId r:id="rId16"/>
  </p:handoutMasterIdLst>
  <p:sldIdLst>
    <p:sldId id="256" r:id="rId2"/>
    <p:sldId id="261" r:id="rId3"/>
    <p:sldId id="265" r:id="rId4"/>
    <p:sldId id="285" r:id="rId5"/>
    <p:sldId id="286" r:id="rId6"/>
    <p:sldId id="276" r:id="rId7"/>
    <p:sldId id="287" r:id="rId8"/>
    <p:sldId id="278" r:id="rId9"/>
    <p:sldId id="273" r:id="rId10"/>
    <p:sldId id="280" r:id="rId11"/>
    <p:sldId id="281" r:id="rId12"/>
    <p:sldId id="282" r:id="rId13"/>
    <p:sldId id="283" r:id="rId1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980CBB40-9E66-497C-89FC-03943338F25A}">
          <p14:sldIdLst>
            <p14:sldId id="256"/>
            <p14:sldId id="261"/>
            <p14:sldId id="265"/>
            <p14:sldId id="285"/>
            <p14:sldId id="286"/>
            <p14:sldId id="276"/>
            <p14:sldId id="287"/>
            <p14:sldId id="278"/>
            <p14:sldId id="273"/>
            <p14:sldId id="280"/>
            <p14:sldId id="281"/>
            <p14:sldId id="282"/>
            <p14:sldId id="283"/>
          </p14:sldIdLst>
        </p14:section>
      </p14:sectionLst>
    </p:ex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5E457C"/>
    <a:srgbClr val="008000"/>
    <a:srgbClr val="D60093"/>
    <a:srgbClr val="00B0F0"/>
    <a:srgbClr val="99FF33"/>
    <a:srgbClr val="FFC000"/>
    <a:srgbClr val="FCC7AA"/>
    <a:srgbClr val="333399"/>
    <a:srgbClr val="1C1C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955" autoAdjust="0"/>
    <p:restoredTop sz="94057" autoAdjust="0"/>
  </p:normalViewPr>
  <p:slideViewPr>
    <p:cSldViewPr>
      <p:cViewPr varScale="1">
        <p:scale>
          <a:sx n="113" d="100"/>
          <a:sy n="113" d="100"/>
        </p:scale>
        <p:origin x="-1956" y="-1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8" d="100"/>
          <a:sy n="58" d="100"/>
        </p:scale>
        <p:origin x="2730" y="7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97A6C5-307D-43D5-945B-5C387DB4845B}" type="datetimeFigureOut">
              <a:rPr lang="zh-CN" altLang="en-US" smtClean="0"/>
              <a:t>2018/11/7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A1B45B-88A8-4286-A771-B6D85117CF7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7824552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4DBCDD-E4D6-46FF-BBB5-E6CB2EFEB2DE}" type="datetimeFigureOut">
              <a:rPr lang="en-US" smtClean="0"/>
              <a:pPr/>
              <a:t>11/7/2018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C89418-3881-4C10-B3B3-6FFA9EB9CD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5966609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0C34B8A6-967D-478D-85F5-CD1AB1C3FF39}" type="datetime1">
              <a:rPr lang="en-US" altLang="zh-CN" smtClean="0"/>
              <a:t>11/7/2018</a:t>
            </a:fld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C89418-3881-4C10-B3B3-6FFA9EB9CD3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55191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024DB904-CA74-49F1-9D2D-B2AAE67FD009}" type="datetime1">
              <a:rPr lang="en-US" altLang="zh-CN" smtClean="0"/>
              <a:t>11/7/2018</a:t>
            </a:fld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C89418-3881-4C10-B3B3-6FFA9EB9CD3F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98929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D24AB0E2-D1B7-4E63-A752-12A88AE224B5}" type="datetime1">
              <a:rPr lang="en-US" altLang="zh-CN" smtClean="0"/>
              <a:t>11/7/2018</a:t>
            </a:fld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C89418-3881-4C10-B3B3-6FFA9EB9CD3F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50288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0DD6B94B-0265-48CF-88B4-C0ACF85B922D}" type="datetime1">
              <a:rPr lang="en-US" altLang="zh-CN" smtClean="0"/>
              <a:t>11/7/2018</a:t>
            </a:fld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C89418-3881-4C10-B3B3-6FFA9EB9CD3F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90992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2A39C7C3-DF94-4AF1-ADA0-4A30AF902E9D}" type="datetime1">
              <a:rPr lang="en-US" altLang="zh-CN" smtClean="0"/>
              <a:t>11/7/2018</a:t>
            </a:fld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C89418-3881-4C10-B3B3-6FFA9EB9CD3F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80797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CB1589C1-E557-434B-A9F8-C87B90C2DF5B}" type="datetime1">
              <a:rPr lang="en-US" altLang="zh-CN" smtClean="0"/>
              <a:t>11/7/2018</a:t>
            </a:fld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C89418-3881-4C10-B3B3-6FFA9EB9CD3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86767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5900724E-51F6-474D-8A8C-0421ABB63046}" type="datetime1">
              <a:rPr lang="en-US" altLang="zh-CN" smtClean="0"/>
              <a:t>11/7/2018</a:t>
            </a:fld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C89418-3881-4C10-B3B3-6FFA9EB9CD3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1596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5900724E-51F6-474D-8A8C-0421ABB63046}" type="datetime1">
              <a:rPr lang="en-US" altLang="zh-CN" smtClean="0"/>
              <a:t>11/7/2018</a:t>
            </a:fld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C89418-3881-4C10-B3B3-6FFA9EB9CD3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07009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5900724E-51F6-474D-8A8C-0421ABB63046}" type="datetime1">
              <a:rPr lang="en-US" altLang="zh-CN" smtClean="0"/>
              <a:t>11/7/2018</a:t>
            </a:fld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C89418-3881-4C10-B3B3-6FFA9EB9CD3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45211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009CBDA8-12B1-4875-B592-DAA3DDD2E848}" type="datetime1">
              <a:rPr lang="en-US" altLang="zh-CN" smtClean="0"/>
              <a:t>11/7/2018</a:t>
            </a:fld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C89418-3881-4C10-B3B3-6FFA9EB9CD3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21817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009CBDA8-12B1-4875-B592-DAA3DDD2E848}" type="datetime1">
              <a:rPr lang="en-US" altLang="zh-CN" smtClean="0"/>
              <a:t>11/7/2018</a:t>
            </a:fld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C89418-3881-4C10-B3B3-6FFA9EB9CD3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20989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C6982B9F-B555-48B7-AB97-C4B9C8845762}" type="datetime1">
              <a:rPr lang="en-US" altLang="zh-CN" smtClean="0"/>
              <a:t>11/7/2018</a:t>
            </a:fld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C89418-3881-4C10-B3B3-6FFA9EB9CD3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18933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509A048E-DA3C-43FA-893D-4B7A8A8A7639}" type="datetime1">
              <a:rPr lang="en-US" altLang="zh-CN" smtClean="0"/>
              <a:t>11/7/2018</a:t>
            </a:fld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C89418-3881-4C10-B3B3-6FFA9EB9CD3F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68453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836809"/>
            <a:ext cx="9144000" cy="1763642"/>
          </a:xfrm>
          <a:solidFill>
            <a:schemeClr val="tx2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 marL="0">
              <a:defRPr sz="32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68159" y="3733800"/>
            <a:ext cx="64008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2000" b="1" i="1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3250" y="196503"/>
            <a:ext cx="2819908" cy="942801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2133600" y="6120825"/>
            <a:ext cx="64894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i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I/UCRC Center of Fiber Wireless Integration</a:t>
            </a:r>
            <a:r>
              <a:rPr lang="en-US" altLang="zh-CN" sz="1600" b="1" i="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</a:t>
            </a:r>
            <a:r>
              <a:rPr lang="en-US" altLang="zh-CN" sz="1600" b="1" i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Networking (FiWIN) for Heterogeneous Mobile Data Communications</a:t>
            </a:r>
            <a:endParaRPr lang="zh-CN" altLang="en-US" sz="1600" b="1" i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66242" y="106762"/>
            <a:ext cx="1191958" cy="112228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4"/>
          <a:srcRect t="19980" b="18617"/>
          <a:stretch/>
        </p:blipFill>
        <p:spPr>
          <a:xfrm>
            <a:off x="442160" y="6019800"/>
            <a:ext cx="1655345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3420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7848600" cy="762000"/>
          </a:xfrm>
          <a:solidFill>
            <a:schemeClr val="tx2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32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5168" y="1096610"/>
            <a:ext cx="8229600" cy="4983163"/>
          </a:xfrm>
        </p:spPr>
        <p:txBody>
          <a:bodyPr/>
          <a:lstStyle>
            <a:lvl1pPr>
              <a:buClr>
                <a:schemeClr val="tx1">
                  <a:lumMod val="50000"/>
                  <a:lumOff val="50000"/>
                </a:schemeClr>
              </a:buClr>
              <a:buSzPct val="120000"/>
              <a:buFont typeface="Wingdings" pitchFamily="2" charset="2"/>
              <a:buChar char="§"/>
              <a:defRPr sz="2400">
                <a:latin typeface="Arial" pitchFamily="34" charset="0"/>
                <a:cs typeface="Arial" pitchFamily="34" charset="0"/>
              </a:defRPr>
            </a:lvl1pPr>
            <a:lvl2pPr>
              <a:buClr>
                <a:schemeClr val="tx1">
                  <a:lumMod val="50000"/>
                  <a:lumOff val="50000"/>
                </a:schemeClr>
              </a:buClr>
              <a:buFont typeface="Courier New" pitchFamily="49" charset="0"/>
              <a:buChar char="o"/>
              <a:defRPr sz="2200">
                <a:latin typeface="Arial" pitchFamily="34" charset="0"/>
                <a:cs typeface="Arial" pitchFamily="34" charset="0"/>
              </a:defRPr>
            </a:lvl2pPr>
            <a:lvl3pPr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ü"/>
              <a:defRPr sz="2000">
                <a:latin typeface="Arial" pitchFamily="34" charset="0"/>
                <a:cs typeface="Arial" pitchFamily="34" charset="0"/>
              </a:defRPr>
            </a:lvl3pPr>
            <a:lvl4pPr>
              <a:defRPr>
                <a:latin typeface="Arial" pitchFamily="34" charset="0"/>
                <a:cs typeface="Arial" pitchFamily="34" charset="0"/>
              </a:defRPr>
            </a:lvl4pPr>
            <a:lvl5pPr>
              <a:defRPr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8200" y="6507199"/>
            <a:ext cx="609600" cy="320675"/>
          </a:xfrm>
          <a:noFill/>
        </p:spPr>
        <p:txBody>
          <a:bodyPr/>
          <a:lstStyle>
            <a:lvl1pPr algn="ctr">
              <a:defRPr sz="14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724CF71C-7EEE-4355-A20A-C7173B47691D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/>
          <a:srcRect t="20214" b="14948"/>
          <a:stretch/>
        </p:blipFill>
        <p:spPr>
          <a:xfrm>
            <a:off x="7913098" y="152400"/>
            <a:ext cx="1168070" cy="518408"/>
          </a:xfrm>
          <a:prstGeom prst="rect">
            <a:avLst/>
          </a:prstGeom>
          <a:ln>
            <a:noFill/>
          </a:ln>
        </p:spPr>
      </p:pic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59968" y="6462749"/>
            <a:ext cx="2286000" cy="365125"/>
          </a:xfrm>
        </p:spPr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FiWIN proprietary</a:t>
            </a:r>
          </a:p>
        </p:txBody>
      </p:sp>
    </p:spTree>
    <p:extLst>
      <p:ext uri="{BB962C8B-B14F-4D97-AF65-F5344CB8AC3E}">
        <p14:creationId xmlns:p14="http://schemas.microsoft.com/office/powerpoint/2010/main" val="33011083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04FA39-CAA8-4865-9E3A-E08D3BD9A8E8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t>11/7/2018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4CF71C-7EEE-4355-A20A-C7173B47691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37041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8" r:id="rId2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emf"/><Relationship Id="rId3" Type="http://schemas.openxmlformats.org/officeDocument/2006/relationships/image" Target="../media/image10.emf"/><Relationship Id="rId7" Type="http://schemas.openxmlformats.org/officeDocument/2006/relationships/image" Target="../media/image14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emf"/><Relationship Id="rId5" Type="http://schemas.openxmlformats.org/officeDocument/2006/relationships/image" Target="../media/image12.emf"/><Relationship Id="rId4" Type="http://schemas.openxmlformats.org/officeDocument/2006/relationships/image" Target="../media/image11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emf"/><Relationship Id="rId4" Type="http://schemas.openxmlformats.org/officeDocument/2006/relationships/image" Target="../media/image17.e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emf"/><Relationship Id="rId7" Type="http://schemas.openxmlformats.org/officeDocument/2006/relationships/image" Target="../media/image20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emf"/><Relationship Id="rId4" Type="http://schemas.openxmlformats.org/officeDocument/2006/relationships/image" Target="../media/image17.e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emf"/><Relationship Id="rId3" Type="http://schemas.openxmlformats.org/officeDocument/2006/relationships/image" Target="../media/image22.emf"/><Relationship Id="rId7" Type="http://schemas.openxmlformats.org/officeDocument/2006/relationships/image" Target="../media/image26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emf"/><Relationship Id="rId5" Type="http://schemas.openxmlformats.org/officeDocument/2006/relationships/image" Target="../media/image24.emf"/><Relationship Id="rId4" Type="http://schemas.openxmlformats.org/officeDocument/2006/relationships/image" Target="../media/image23.emf"/><Relationship Id="rId9" Type="http://schemas.openxmlformats.org/officeDocument/2006/relationships/image" Target="../media/image28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dirty="0"/>
              <a:t>Optimal Resource Allocation in MU-MIMO Systems with Soft Video Delivery</a:t>
            </a:r>
            <a:r>
              <a:rPr lang="en-US" sz="2800" dirty="0"/>
              <a:t> </a:t>
            </a:r>
            <a:endParaRPr lang="zh-CN" altLang="en-US" sz="2800" b="0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68159" y="3733800"/>
            <a:ext cx="6400800" cy="2362200"/>
          </a:xfrm>
        </p:spPr>
        <p:txBody>
          <a:bodyPr>
            <a:normAutofit/>
          </a:bodyPr>
          <a:lstStyle/>
          <a:p>
            <a:r>
              <a:rPr lang="en-US" dirty="0" err="1"/>
              <a:t>Ticao</a:t>
            </a:r>
            <a:r>
              <a:rPr lang="en-US" dirty="0"/>
              <a:t> Zhang and </a:t>
            </a:r>
            <a:r>
              <a:rPr lang="en-US" dirty="0" err="1"/>
              <a:t>Shiwen</a:t>
            </a:r>
            <a:r>
              <a:rPr lang="en-US" dirty="0"/>
              <a:t> Mao</a:t>
            </a:r>
          </a:p>
          <a:p>
            <a:r>
              <a:rPr lang="en-US" dirty="0"/>
              <a:t>School of Electrical and Computer Engineering</a:t>
            </a:r>
          </a:p>
          <a:p>
            <a:r>
              <a:rPr lang="en-US" dirty="0"/>
              <a:t>Auburn University</a:t>
            </a:r>
          </a:p>
          <a:p>
            <a:r>
              <a:rPr lang="en-US" dirty="0"/>
              <a:t>Auburn, AL 36849-5201</a:t>
            </a:r>
          </a:p>
          <a:p>
            <a:endParaRPr lang="en-US" altLang="zh-CN" dirty="0"/>
          </a:p>
          <a:p>
            <a:r>
              <a:rPr lang="en-US" altLang="zh-CN" sz="2400" dirty="0"/>
              <a:t>A proposal to </a:t>
            </a:r>
            <a:r>
              <a:rPr lang="en-US" altLang="zh-CN" sz="2400" dirty="0" smtClean="0"/>
              <a:t>the </a:t>
            </a:r>
            <a:r>
              <a:rPr lang="en-US" altLang="zh-CN" sz="2400" dirty="0" err="1" smtClean="0"/>
              <a:t>FiWIN</a:t>
            </a:r>
            <a:r>
              <a:rPr lang="en-US" altLang="zh-CN" sz="2400" dirty="0" smtClean="0"/>
              <a:t> IAB</a:t>
            </a:r>
            <a:endParaRPr lang="en-US" altLang="zh-CN" sz="2400" dirty="0"/>
          </a:p>
        </p:txBody>
      </p:sp>
      <p:pic>
        <p:nvPicPr>
          <p:cNvPr id="4" name="Picture 6" descr="Image result for auburn university 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76655"/>
            <a:ext cx="2438400" cy="966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0" y="361950"/>
            <a:ext cx="1676400" cy="781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897048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chemeClr val="tx2">
                  <a:lumMod val="75000"/>
                </a:schemeClr>
              </a:gs>
              <a:gs pos="93000">
                <a:schemeClr val="tx2">
                  <a:lumMod val="60000"/>
                  <a:lumOff val="40000"/>
                </a:schemeClr>
              </a:gs>
              <a:gs pos="100000">
                <a:schemeClr val="bg1">
                  <a:lumMod val="95000"/>
                </a:schemeClr>
              </a:gs>
            </a:gsLst>
            <a:lin ang="0" scaled="1"/>
            <a:tileRect/>
          </a:gra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altLang="zh-CN" dirty="0">
                <a:solidFill>
                  <a:srgbClr val="FFFF00"/>
                </a:solidFill>
              </a:rPr>
              <a:t>Challenges and Risks</a:t>
            </a:r>
            <a:endParaRPr lang="zh-CN" altLang="en-US" dirty="0">
              <a:solidFill>
                <a:srgbClr val="FFFF0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4CF71C-7EEE-4355-A20A-C7173B47691D}" type="slidenum">
              <a:rPr lang="en-US" smtClean="0">
                <a:solidFill>
                  <a:prstClr val="black"/>
                </a:solidFill>
              </a:rPr>
              <a:pPr/>
              <a:t>10</a:t>
            </a:fld>
            <a:endParaRPr lang="en-US" dirty="0">
              <a:solidFill>
                <a:prstClr val="black"/>
              </a:solidFill>
            </a:endParaRPr>
          </a:p>
        </p:txBody>
      </p:sp>
      <p:graphicFrame>
        <p:nvGraphicFramePr>
          <p:cNvPr id="7" name="Table 5">
            <a:extLst>
              <a:ext uri="{FF2B5EF4-FFF2-40B4-BE49-F238E27FC236}">
                <a16:creationId xmlns="" xmlns:a16="http://schemas.microsoft.com/office/drawing/2014/main" id="{007A6A57-52A9-5849-AD16-CF17087E29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2437415"/>
              </p:ext>
            </p:extLst>
          </p:nvPr>
        </p:nvGraphicFramePr>
        <p:xfrm>
          <a:off x="228600" y="1447800"/>
          <a:ext cx="8458200" cy="49114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6778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49041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490451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Problems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Solutions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06264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/>
                        <a:t>An extension to MIMO-OFDM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 defTabSz="914400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SVD channel decomposition</a:t>
                      </a:r>
                      <a:endParaRPr lang="en-US" sz="18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 algn="l" defTabSz="914400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en-US" sz="18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Parallel SISO channels</a:t>
                      </a:r>
                      <a:endParaRPr 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98090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/>
                        <a:t>Joint MU-MIMO resource allocation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 defTabSz="914400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Geometric optimization</a:t>
                      </a:r>
                    </a:p>
                    <a:p>
                      <a:pPr marL="285750" indent="-285750" algn="l" defTabSz="914400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The derived theoretical results provide accurate prediction</a:t>
                      </a:r>
                    </a:p>
                    <a:p>
                      <a:pPr marL="285750" indent="-285750" algn="l" defTabSz="914400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Low cost and efficient algorithms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98090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/>
                        <a:t>Accurate SED modeling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 defTabSz="914400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Fit the SED plane with Gaussian process</a:t>
                      </a:r>
                    </a:p>
                    <a:p>
                      <a:pPr marL="285750" indent="-285750" algn="l" defTabSz="914400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Fit the SED plane with deep learning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98090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aseline="0" dirty="0"/>
                        <a:t>Testbed implementation</a:t>
                      </a:r>
                      <a:endParaRPr lang="en-US" altLang="zh-CN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 defTabSz="914400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USRP</a:t>
                      </a:r>
                      <a:endParaRPr lang="en-US" sz="18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 algn="l" defTabSz="914400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Low complexity implementation</a:t>
                      </a:r>
                    </a:p>
                    <a:p>
                      <a:pPr marL="285750" indent="-285750" algn="l" defTabSz="914400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360</a:t>
                      </a:r>
                      <a:r>
                        <a:rPr lang="en-US" sz="1800" kern="1200" baseline="300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/HD video transmission</a:t>
                      </a:r>
                    </a:p>
                    <a:p>
                      <a:pPr marL="285750" indent="-285750" algn="l" defTabSz="914400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Virtual reality extension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4183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chemeClr val="tx2">
                  <a:lumMod val="75000"/>
                </a:schemeClr>
              </a:gs>
              <a:gs pos="93000">
                <a:schemeClr val="tx2">
                  <a:lumMod val="60000"/>
                  <a:lumOff val="40000"/>
                </a:schemeClr>
              </a:gs>
              <a:gs pos="100000">
                <a:schemeClr val="bg1">
                  <a:lumMod val="95000"/>
                </a:schemeClr>
              </a:gs>
            </a:gsLst>
            <a:lin ang="0" scaled="1"/>
            <a:tileRect/>
          </a:gra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altLang="zh-CN" dirty="0">
                <a:solidFill>
                  <a:srgbClr val="FFFF00"/>
                </a:solidFill>
              </a:rPr>
              <a:t>Outcomes for Project Evaluations</a:t>
            </a:r>
            <a:endParaRPr lang="zh-CN" altLang="en-US" dirty="0">
              <a:solidFill>
                <a:srgbClr val="FFFF0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4CF71C-7EEE-4355-A20A-C7173B47691D}" type="slidenum">
              <a:rPr lang="en-US" smtClean="0">
                <a:solidFill>
                  <a:prstClr val="black"/>
                </a:solidFill>
              </a:rPr>
              <a:pPr/>
              <a:t>11</a:t>
            </a:fld>
            <a:endParaRPr lang="en-US" dirty="0">
              <a:solidFill>
                <a:prstClr val="black"/>
              </a:solidFill>
            </a:endParaRPr>
          </a:p>
        </p:txBody>
      </p:sp>
      <p:graphicFrame>
        <p:nvGraphicFramePr>
          <p:cNvPr id="6" name="Table 17">
            <a:extLst>
              <a:ext uri="{FF2B5EF4-FFF2-40B4-BE49-F238E27FC236}">
                <a16:creationId xmlns="" xmlns:a16="http://schemas.microsoft.com/office/drawing/2014/main" id="{293ACC40-856A-DE4F-900B-73CABEA666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0089764"/>
              </p:ext>
            </p:extLst>
          </p:nvPr>
        </p:nvGraphicFramePr>
        <p:xfrm>
          <a:off x="304800" y="1447800"/>
          <a:ext cx="8482934" cy="424226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22513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26126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996534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59076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Expected Benefits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Current</a:t>
                      </a:r>
                      <a:r>
                        <a:rPr lang="en-US" sz="2000" baseline="0" dirty="0"/>
                        <a:t> Solution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Our Proposed</a:t>
                      </a:r>
                      <a:r>
                        <a:rPr lang="en-US" sz="2000" baseline="0" dirty="0"/>
                        <a:t> </a:t>
                      </a:r>
                      <a:r>
                        <a:rPr lang="en-US" sz="2000" dirty="0"/>
                        <a:t>Solutions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755157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Improved PSNR performance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Chunk division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Blind detection that skips chunk division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940075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Reduced bandwidth usage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Discard the least important chunks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Power reallocation with the aid of the derived theoretical results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94007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/>
                        <a:t>Joint bandwidth and power optimization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A heuristic optimization/SISO channel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SVD channel decomposition + A cross layer joint optimization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1016193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An extension to MU-MIMO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Not supported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32899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7848600" cy="762000"/>
          </a:xfrm>
          <a:gradFill flip="none" rotWithShape="1">
            <a:gsLst>
              <a:gs pos="0">
                <a:schemeClr val="tx2">
                  <a:lumMod val="75000"/>
                </a:schemeClr>
              </a:gs>
              <a:gs pos="93000">
                <a:schemeClr val="tx2">
                  <a:lumMod val="60000"/>
                  <a:lumOff val="40000"/>
                </a:schemeClr>
              </a:gs>
              <a:gs pos="100000">
                <a:schemeClr val="bg1">
                  <a:lumMod val="95000"/>
                </a:schemeClr>
              </a:gs>
            </a:gsLst>
            <a:lin ang="0" scaled="1"/>
            <a:tileRect/>
          </a:gra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dirty="0">
                <a:solidFill>
                  <a:srgbClr val="FFFF00"/>
                </a:solidFill>
              </a:rPr>
              <a:t>Schedule and Tasks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4CF71C-7EEE-4355-A20A-C7173B47691D}" type="slidenum">
              <a:rPr lang="en-US" smtClean="0">
                <a:solidFill>
                  <a:prstClr val="black"/>
                </a:solidFill>
              </a:rPr>
              <a:pPr/>
              <a:t>12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30202" y="5904544"/>
            <a:ext cx="264159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ea typeface="宋体" panose="02010600030101010101" pitchFamily="2" charset="-122"/>
              </a:rPr>
              <a:t>Budget: (1 year)  </a:t>
            </a:r>
            <a:r>
              <a:rPr lang="en-US" b="1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$25</a:t>
            </a:r>
            <a:r>
              <a:rPr lang="en-US" altLang="zh-CN" b="1" dirty="0" smtClean="0">
                <a:latin typeface="Times New Roman" panose="02020603050405020304" pitchFamily="18" charset="0"/>
              </a:rPr>
              <a:t>,</a:t>
            </a:r>
            <a:r>
              <a:rPr lang="en-US" b="1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000 </a:t>
            </a:r>
            <a:endParaRPr lang="en-US" sz="28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en-US" b="1" dirty="0">
                <a:latin typeface="Times New Roman" panose="02020603050405020304" pitchFamily="18" charset="0"/>
                <a:ea typeface="宋体" panose="02010600030101010101" pitchFamily="2" charset="-122"/>
              </a:rPr>
              <a:t>Manpower: </a:t>
            </a:r>
            <a:r>
              <a:rPr lang="en-US" b="1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1 </a:t>
            </a:r>
            <a:r>
              <a:rPr lang="en-US" b="1" dirty="0">
                <a:latin typeface="Times New Roman" panose="02020603050405020304" pitchFamily="18" charset="0"/>
                <a:ea typeface="宋体" panose="02010600030101010101" pitchFamily="2" charset="-122"/>
              </a:rPr>
              <a:t>GRA</a:t>
            </a:r>
            <a:endParaRPr lang="en-US" sz="28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59967" y="6462749"/>
            <a:ext cx="3505199" cy="365125"/>
          </a:xfrm>
        </p:spPr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For FiWIN IAB members only, please do not distribute</a:t>
            </a:r>
          </a:p>
        </p:txBody>
      </p:sp>
      <p:graphicFrame>
        <p:nvGraphicFramePr>
          <p:cNvPr id="11" name="Table 3">
            <a:extLst>
              <a:ext uri="{FF2B5EF4-FFF2-40B4-BE49-F238E27FC236}">
                <a16:creationId xmlns="" xmlns:a16="http://schemas.microsoft.com/office/drawing/2014/main" id="{074B9F4E-1E03-9442-B110-799F89AB88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5697833"/>
              </p:ext>
            </p:extLst>
          </p:nvPr>
        </p:nvGraphicFramePr>
        <p:xfrm>
          <a:off x="127085" y="1143479"/>
          <a:ext cx="8641999" cy="4526609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518401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76109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89896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98962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898962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476783">
                <a:tc row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Tasks</a:t>
                      </a:r>
                    </a:p>
                  </a:txBody>
                  <a:tcPr marL="179792" marR="179792" marT="89896" marB="89896" anchor="ctr">
                    <a:solidFill>
                      <a:srgbClr val="FFC000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Schedule</a:t>
                      </a:r>
                    </a:p>
                  </a:txBody>
                  <a:tcPr marL="179792" marR="179792" marT="89896" marB="89896" anchor="ctr"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46794"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 pitchFamily="34" charset="0"/>
                          <a:cs typeface="Arial" pitchFamily="34" charset="0"/>
                        </a:rPr>
                        <a:t>H1</a:t>
                      </a:r>
                    </a:p>
                  </a:txBody>
                  <a:tcPr marL="179792" marR="179792" marT="89896" marB="8989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itchFamily="34" charset="0"/>
                          <a:cs typeface="Arial" pitchFamily="34" charset="0"/>
                        </a:rPr>
                        <a:t>H2</a:t>
                      </a:r>
                    </a:p>
                  </a:txBody>
                  <a:tcPr marL="179792" marR="179792" marT="89896" marB="8989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itchFamily="34" charset="0"/>
                          <a:cs typeface="Arial" pitchFamily="34" charset="0"/>
                        </a:rPr>
                        <a:t>H3</a:t>
                      </a:r>
                    </a:p>
                  </a:txBody>
                  <a:tcPr marL="179792" marR="179792" marT="89896" marB="8989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itchFamily="34" charset="0"/>
                          <a:cs typeface="Arial" pitchFamily="34" charset="0"/>
                        </a:rPr>
                        <a:t>H4</a:t>
                      </a:r>
                    </a:p>
                  </a:txBody>
                  <a:tcPr marL="179792" marR="179792" marT="89896" marB="89896"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72032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0" kern="1200" dirty="0">
                          <a:solidFill>
                            <a:schemeClr val="dk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Investigation of an accurate signal detection algorithm with reduced metadata </a:t>
                      </a:r>
                    </a:p>
                  </a:txBody>
                  <a:tcPr marL="179792" marR="179792" marT="89896" marB="89896" anchor="ctr"/>
                </a:tc>
                <a:tc gridSpan="4">
                  <a:txBody>
                    <a:bodyPr/>
                    <a:lstStyle/>
                    <a:p>
                      <a:pPr algn="ctr"/>
                      <a:endParaRPr lang="en-US" sz="2200" dirty="0"/>
                    </a:p>
                  </a:txBody>
                  <a:tcPr marL="179792" marR="179792" marT="89896" marB="89896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922895">
                <a:tc>
                  <a:txBody>
                    <a:bodyPr/>
                    <a:lstStyle/>
                    <a:p>
                      <a:pPr algn="ctr"/>
                      <a:r>
                        <a:rPr lang="en-US" sz="1800" b="0" kern="1200" dirty="0">
                          <a:solidFill>
                            <a:schemeClr val="dk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Investigation of the theoretical performance for power-distortion optimization </a:t>
                      </a:r>
                    </a:p>
                  </a:txBody>
                  <a:tcPr marL="179792" marR="179792" marT="89896" marB="89896" anchor="ctr"/>
                </a:tc>
                <a:tc gridSpan="4">
                  <a:txBody>
                    <a:bodyPr/>
                    <a:lstStyle/>
                    <a:p>
                      <a:pPr algn="ctr"/>
                      <a:endParaRPr lang="en-US" sz="2200" dirty="0"/>
                    </a:p>
                  </a:txBody>
                  <a:tcPr marL="179792" marR="179792" marT="89896" marB="89896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79022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>
                          <a:solidFill>
                            <a:schemeClr val="dk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Investigation of power and bandwidth usage tradeoff in </a:t>
                      </a:r>
                      <a:r>
                        <a:rPr lang="en-US" sz="1800" b="0" kern="1200" dirty="0" smtClean="0">
                          <a:solidFill>
                            <a:schemeClr val="dk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a </a:t>
                      </a:r>
                      <a:r>
                        <a:rPr lang="en-US" sz="1800" b="0" kern="1200" dirty="0">
                          <a:solidFill>
                            <a:schemeClr val="dk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SISO soft video delivery system </a:t>
                      </a:r>
                      <a:endParaRPr lang="en-US" altLang="zh-CN" sz="1800" b="0" kern="1200" dirty="0">
                        <a:solidFill>
                          <a:schemeClr val="dk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179792" marR="179792" marT="89896" marB="89896" anchor="ctr"/>
                </a:tc>
                <a:tc gridSpan="4">
                  <a:txBody>
                    <a:bodyPr/>
                    <a:lstStyle/>
                    <a:p>
                      <a:pPr algn="ctr"/>
                      <a:endParaRPr lang="en-US" sz="2200" dirty="0"/>
                    </a:p>
                  </a:txBody>
                  <a:tcPr marL="179792" marR="179792" marT="89896" marB="89896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98659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>
                          <a:solidFill>
                            <a:schemeClr val="dk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Investigation of joint power and bandwidth allocation in </a:t>
                      </a:r>
                      <a:r>
                        <a:rPr lang="en-US" sz="1800" b="0" kern="1200" dirty="0" smtClean="0">
                          <a:solidFill>
                            <a:schemeClr val="dk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an </a:t>
                      </a:r>
                      <a:r>
                        <a:rPr lang="en-US" sz="1800" b="0" kern="1200" dirty="0">
                          <a:solidFill>
                            <a:schemeClr val="dk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MU-MIMO soft video delivery system </a:t>
                      </a:r>
                      <a:endParaRPr lang="en-US" altLang="zh-CN" sz="1800" b="0" kern="1200" dirty="0">
                        <a:solidFill>
                          <a:schemeClr val="dk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179792" marR="179792" marT="89896" marB="89896" anchor="ctr"/>
                </a:tc>
                <a:tc gridSpan="4">
                  <a:txBody>
                    <a:bodyPr/>
                    <a:lstStyle/>
                    <a:p>
                      <a:pPr algn="ctr"/>
                      <a:endParaRPr lang="en-US" sz="2200" dirty="0"/>
                    </a:p>
                  </a:txBody>
                  <a:tcPr marL="179792" marR="179792" marT="89896" marB="89896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9" name="Rectangle 5">
            <a:extLst>
              <a:ext uri="{FF2B5EF4-FFF2-40B4-BE49-F238E27FC236}">
                <a16:creationId xmlns="" xmlns:a16="http://schemas.microsoft.com/office/drawing/2014/main" id="{956AC028-FE94-BB42-8175-719C6D5CB5B8}"/>
              </a:ext>
            </a:extLst>
          </p:cNvPr>
          <p:cNvSpPr/>
          <p:nvPr/>
        </p:nvSpPr>
        <p:spPr>
          <a:xfrm>
            <a:off x="5306418" y="2115110"/>
            <a:ext cx="1648098" cy="884835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0" name="Rectangle 5">
            <a:extLst>
              <a:ext uri="{FF2B5EF4-FFF2-40B4-BE49-F238E27FC236}">
                <a16:creationId xmlns="" xmlns:a16="http://schemas.microsoft.com/office/drawing/2014/main" id="{EA6FBBAE-4AC2-2547-8FB0-D129230E6AEA}"/>
              </a:ext>
            </a:extLst>
          </p:cNvPr>
          <p:cNvSpPr/>
          <p:nvPr/>
        </p:nvSpPr>
        <p:spPr>
          <a:xfrm>
            <a:off x="6948433" y="4677441"/>
            <a:ext cx="1814567" cy="949874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1" name="Rectangle 5">
            <a:extLst>
              <a:ext uri="{FF2B5EF4-FFF2-40B4-BE49-F238E27FC236}">
                <a16:creationId xmlns="" xmlns:a16="http://schemas.microsoft.com/office/drawing/2014/main" id="{8D17FAF5-7256-754E-A2C4-A53A299C39DD}"/>
              </a:ext>
            </a:extLst>
          </p:cNvPr>
          <p:cNvSpPr/>
          <p:nvPr/>
        </p:nvSpPr>
        <p:spPr>
          <a:xfrm>
            <a:off x="6953117" y="3858057"/>
            <a:ext cx="1809883" cy="834222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2" name="Rectangle 5">
            <a:extLst>
              <a:ext uri="{FF2B5EF4-FFF2-40B4-BE49-F238E27FC236}">
                <a16:creationId xmlns="" xmlns:a16="http://schemas.microsoft.com/office/drawing/2014/main" id="{F572BE03-3B3E-164E-B918-C1B56452D935}"/>
              </a:ext>
            </a:extLst>
          </p:cNvPr>
          <p:cNvSpPr/>
          <p:nvPr/>
        </p:nvSpPr>
        <p:spPr>
          <a:xfrm>
            <a:off x="6117306" y="2999945"/>
            <a:ext cx="837210" cy="884835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3331884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1752600"/>
            <a:ext cx="9144000" cy="3048000"/>
          </a:xfrm>
          <a:solidFill>
            <a:schemeClr val="tx2">
              <a:lumMod val="75000"/>
            </a:schemeClr>
          </a:solidFill>
        </p:spPr>
        <p:txBody>
          <a:bodyPr/>
          <a:lstStyle/>
          <a:p>
            <a:r>
              <a:rPr lang="en-US" altLang="zh-CN" dirty="0"/>
              <a:t>Thank You!</a:t>
            </a:r>
            <a:br>
              <a:rPr lang="en-US" altLang="zh-CN" dirty="0"/>
            </a:b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sz="2400" dirty="0"/>
              <a:t>Email: </a:t>
            </a:r>
            <a:r>
              <a:rPr lang="en-US" altLang="zh-CN" sz="2400" dirty="0" err="1"/>
              <a:t>smao@ieee.org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4CF71C-7EEE-4355-A20A-C7173B47691D}" type="slidenum">
              <a:rPr lang="en-US" smtClean="0">
                <a:solidFill>
                  <a:prstClr val="black"/>
                </a:solidFill>
              </a:rPr>
              <a:pPr/>
              <a:t>13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59967" y="6462749"/>
            <a:ext cx="3505199" cy="365125"/>
          </a:xfrm>
        </p:spPr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For FiWIN IAB members only, please do not distribute</a:t>
            </a:r>
          </a:p>
        </p:txBody>
      </p:sp>
    </p:spTree>
    <p:extLst>
      <p:ext uri="{BB962C8B-B14F-4D97-AF65-F5344CB8AC3E}">
        <p14:creationId xmlns:p14="http://schemas.microsoft.com/office/powerpoint/2010/main" val="911742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4CF71C-7EEE-4355-A20A-C7173B47691D}" type="slidenum">
              <a:rPr lang="en-US" smtClean="0">
                <a:solidFill>
                  <a:prstClr val="black"/>
                </a:solidFill>
              </a:rPr>
              <a:pPr/>
              <a:t>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chemeClr val="tx2">
                  <a:lumMod val="75000"/>
                </a:schemeClr>
              </a:gs>
              <a:gs pos="93000">
                <a:schemeClr val="tx2">
                  <a:lumMod val="60000"/>
                  <a:lumOff val="40000"/>
                </a:schemeClr>
              </a:gs>
              <a:gs pos="100000">
                <a:schemeClr val="bg1">
                  <a:lumMod val="95000"/>
                </a:schemeClr>
              </a:gs>
            </a:gsLst>
            <a:lin ang="0" scaled="1"/>
            <a:tileRect/>
          </a:gradFill>
          <a:ln>
            <a:noFill/>
          </a:ln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l"/>
            <a:r>
              <a:rPr lang="en-US" altLang="zh-CN" dirty="0">
                <a:solidFill>
                  <a:srgbClr val="FFFF00"/>
                </a:solidFill>
              </a:rPr>
              <a:t>Problems to Solve and Industrial Relevance</a:t>
            </a:r>
            <a:endParaRPr lang="zh-CN" altLang="en-US" dirty="0">
              <a:solidFill>
                <a:srgbClr val="FFFF00"/>
              </a:solidFill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="" xmlns:a16="http://schemas.microsoft.com/office/drawing/2014/main" id="{648EC92B-89F1-604B-B3B1-8D207B8C0E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378" y="774357"/>
            <a:ext cx="6477000" cy="1200329"/>
          </a:xfrm>
        </p:spPr>
        <p:txBody>
          <a:bodyPr>
            <a:noAutofit/>
          </a:bodyPr>
          <a:lstStyle/>
          <a:p>
            <a:pPr algn="just"/>
            <a:r>
              <a:rPr lang="en-US" altLang="zh-CN" sz="2000" b="1" dirty="0">
                <a:solidFill>
                  <a:srgbClr val="0000FF"/>
                </a:solidFill>
              </a:rPr>
              <a:t>Demand for wireless video</a:t>
            </a:r>
          </a:p>
          <a:p>
            <a:pPr lvl="1" algn="just"/>
            <a:r>
              <a:rPr lang="en-US" altLang="zh-CN" sz="1400" dirty="0">
                <a:solidFill>
                  <a:prstClr val="black"/>
                </a:solidFill>
              </a:rPr>
              <a:t>78% of the world’s mobile data traffic will be video related by 2021</a:t>
            </a:r>
          </a:p>
          <a:p>
            <a:pPr lvl="1" algn="just"/>
            <a:r>
              <a:rPr lang="en-US" altLang="zh-CN" sz="1400" dirty="0">
                <a:solidFill>
                  <a:prstClr val="black"/>
                </a:solidFill>
              </a:rPr>
              <a:t>Video call, IPTV, video conference, video live streaming are boosting</a:t>
            </a:r>
          </a:p>
          <a:p>
            <a:pPr lvl="1" algn="just"/>
            <a:r>
              <a:rPr lang="en-US" altLang="zh-CN" sz="1400" dirty="0">
                <a:solidFill>
                  <a:prstClr val="black"/>
                </a:solidFill>
              </a:rPr>
              <a:t>Efficient and robust wireless video transmission technology</a:t>
            </a:r>
            <a:endParaRPr lang="en-US" altLang="zh-CN" sz="1600" dirty="0">
              <a:solidFill>
                <a:prstClr val="black"/>
              </a:solidFill>
            </a:endParaRPr>
          </a:p>
          <a:p>
            <a:pPr algn="just">
              <a:buClr>
                <a:prstClr val="black">
                  <a:lumMod val="50000"/>
                  <a:lumOff val="50000"/>
                </a:prstClr>
              </a:buClr>
              <a:buFont typeface="Matura MT Script Capitals" panose="03020802060602070202" pitchFamily="66" charset="0"/>
              <a:buChar char="×"/>
            </a:pPr>
            <a:endParaRPr lang="en-US" altLang="zh-CN" sz="1600" dirty="0">
              <a:solidFill>
                <a:prstClr val="black"/>
              </a:solidFill>
            </a:endParaRPr>
          </a:p>
          <a:p>
            <a:pPr lvl="1" algn="just"/>
            <a:endParaRPr lang="en-US" altLang="zh-CN" sz="2000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="" xmlns:a16="http://schemas.microsoft.com/office/drawing/2014/main" id="{6B5B8509-13C4-0A42-9D63-58D9C9301CA3}"/>
              </a:ext>
            </a:extLst>
          </p:cNvPr>
          <p:cNvSpPr txBox="1">
            <a:spLocks/>
          </p:cNvSpPr>
          <p:nvPr/>
        </p:nvSpPr>
        <p:spPr>
          <a:xfrm>
            <a:off x="82378" y="2133600"/>
            <a:ext cx="8375822" cy="448431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tx1">
                  <a:lumMod val="50000"/>
                  <a:lumOff val="50000"/>
                </a:schemeClr>
              </a:buClr>
              <a:buSzPct val="120000"/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50000"/>
                  <a:lumOff val="50000"/>
                </a:schemeClr>
              </a:buClr>
              <a:buFont typeface="Courier New" pitchFamily="49" charset="0"/>
              <a:buChar char="o"/>
              <a:defRPr sz="22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ü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altLang="zh-CN" sz="2000" b="1" dirty="0">
                <a:solidFill>
                  <a:srgbClr val="0000FF"/>
                </a:solidFill>
              </a:rPr>
              <a:t>Conventional video coding (MPEG-4 over 802.11)</a:t>
            </a:r>
          </a:p>
          <a:p>
            <a:pPr lvl="1" algn="just"/>
            <a:r>
              <a:rPr lang="en-US" altLang="zh-CN" sz="1400" b="1" dirty="0">
                <a:solidFill>
                  <a:srgbClr val="0000FF"/>
                </a:solidFill>
              </a:rPr>
              <a:t>Shannon’s source-channel separation theorem</a:t>
            </a:r>
          </a:p>
          <a:p>
            <a:pPr marL="914400" lvl="2" indent="0" algn="just">
              <a:buNone/>
            </a:pPr>
            <a:endParaRPr lang="en-US" altLang="zh-CN" sz="1200" b="1" dirty="0">
              <a:solidFill>
                <a:srgbClr val="0000FF"/>
              </a:solidFill>
            </a:endParaRPr>
          </a:p>
          <a:p>
            <a:pPr marL="914400" lvl="2" indent="0" algn="just">
              <a:buNone/>
            </a:pPr>
            <a:endParaRPr lang="en-US" altLang="zh-CN" sz="1200" b="1" dirty="0">
              <a:solidFill>
                <a:srgbClr val="0000FF"/>
              </a:solidFill>
            </a:endParaRPr>
          </a:p>
          <a:p>
            <a:pPr marL="914400" lvl="2" indent="0" algn="just">
              <a:buNone/>
            </a:pPr>
            <a:endParaRPr lang="en-US" altLang="zh-CN" sz="1200" b="1" dirty="0">
              <a:solidFill>
                <a:srgbClr val="0000FF"/>
              </a:solidFill>
            </a:endParaRPr>
          </a:p>
          <a:p>
            <a:pPr marL="914400" lvl="2" indent="0" algn="just">
              <a:buNone/>
            </a:pPr>
            <a:endParaRPr lang="en-US" altLang="zh-CN" sz="1200" b="1" dirty="0">
              <a:solidFill>
                <a:srgbClr val="0000FF"/>
              </a:solidFill>
            </a:endParaRPr>
          </a:p>
          <a:p>
            <a:pPr marL="914400" lvl="2" indent="0" algn="just">
              <a:buNone/>
            </a:pPr>
            <a:endParaRPr lang="en-US" altLang="zh-CN" sz="1200" b="1" dirty="0">
              <a:solidFill>
                <a:srgbClr val="0000FF"/>
              </a:solidFill>
            </a:endParaRPr>
          </a:p>
          <a:p>
            <a:pPr marL="914400" lvl="2" indent="0" algn="just">
              <a:buNone/>
            </a:pPr>
            <a:endParaRPr lang="en-US" altLang="zh-CN" sz="1200" b="1" dirty="0">
              <a:solidFill>
                <a:srgbClr val="0000FF"/>
              </a:solidFill>
            </a:endParaRPr>
          </a:p>
          <a:p>
            <a:pPr lvl="2" algn="just">
              <a:buFont typeface="Wingdings" pitchFamily="2" charset="2"/>
              <a:buChar char="§"/>
            </a:pPr>
            <a:r>
              <a:rPr lang="en-US" altLang="zh-CN" sz="1200" b="1" dirty="0"/>
              <a:t>Source coding: </a:t>
            </a:r>
            <a:r>
              <a:rPr lang="en-US" altLang="zh-CN" sz="1200" dirty="0"/>
              <a:t>represent video with the minimum number of bits (prediction, transformation, quantization and entropy coding) </a:t>
            </a:r>
          </a:p>
          <a:p>
            <a:pPr lvl="2" algn="just">
              <a:buFont typeface="Wingdings" pitchFamily="2" charset="2"/>
              <a:buChar char="§"/>
            </a:pPr>
            <a:r>
              <a:rPr lang="en-US" altLang="zh-CN" sz="1200" b="1" dirty="0"/>
              <a:t>Channel coding: </a:t>
            </a:r>
            <a:r>
              <a:rPr lang="en-US" altLang="zh-CN" sz="1200" dirty="0"/>
              <a:t>correct errors (reliable transmission)</a:t>
            </a:r>
          </a:p>
          <a:p>
            <a:pPr lvl="1" algn="just"/>
            <a:r>
              <a:rPr lang="en-US" altLang="zh-CN" sz="1400" b="1" dirty="0">
                <a:solidFill>
                  <a:srgbClr val="0000FF"/>
                </a:solidFill>
              </a:rPr>
              <a:t>Drawback</a:t>
            </a:r>
          </a:p>
          <a:p>
            <a:pPr lvl="2" algn="just">
              <a:buFont typeface="Wingdings" pitchFamily="2" charset="2"/>
              <a:buChar char="§"/>
            </a:pPr>
            <a:r>
              <a:rPr lang="en-US" altLang="zh-CN" sz="1200" dirty="0"/>
              <a:t>Lack of flexibility in handling channel and user heterogeneity</a:t>
            </a:r>
          </a:p>
          <a:p>
            <a:pPr lvl="2" algn="just">
              <a:buFont typeface="Wingdings" pitchFamily="2" charset="2"/>
              <a:buChar char="§"/>
            </a:pPr>
            <a:r>
              <a:rPr lang="en-US" altLang="zh-CN" sz="1200" dirty="0"/>
              <a:t>Suffers from cliff-effect</a:t>
            </a:r>
          </a:p>
          <a:p>
            <a:pPr lvl="1" algn="just"/>
            <a:r>
              <a:rPr lang="en-US" altLang="zh-CN" sz="1400" b="1" dirty="0">
                <a:solidFill>
                  <a:srgbClr val="0000FF"/>
                </a:solidFill>
              </a:rPr>
              <a:t>Reasons</a:t>
            </a:r>
          </a:p>
          <a:p>
            <a:pPr lvl="2" algn="just">
              <a:buFont typeface="Wingdings" pitchFamily="2" charset="2"/>
              <a:buChar char="§"/>
            </a:pPr>
            <a:r>
              <a:rPr lang="en-US" altLang="zh-CN" sz="1200" dirty="0"/>
              <a:t>The sensitivity of entropy coding to bit errors</a:t>
            </a:r>
          </a:p>
          <a:p>
            <a:pPr lvl="2" algn="just">
              <a:buFont typeface="Wingdings" pitchFamily="2" charset="2"/>
              <a:buChar char="§"/>
            </a:pPr>
            <a:r>
              <a:rPr lang="en-US" altLang="zh-CN" sz="1200" dirty="0"/>
              <a:t>In low SNR regime, error correction coding breakdown</a:t>
            </a:r>
          </a:p>
          <a:p>
            <a:pPr lvl="2" algn="just">
              <a:buFont typeface="Wingdings" pitchFamily="2" charset="2"/>
              <a:buChar char="§"/>
            </a:pPr>
            <a:r>
              <a:rPr lang="en-US" altLang="zh-CN" sz="1200" dirty="0"/>
              <a:t>Quantization distortion cannot be recovered</a:t>
            </a:r>
          </a:p>
          <a:p>
            <a:pPr lvl="2" algn="just">
              <a:buFont typeface="Wingdings" pitchFamily="2" charset="2"/>
              <a:buChar char="§"/>
            </a:pPr>
            <a:r>
              <a:rPr lang="en-US" altLang="zh-CN" sz="1200" dirty="0"/>
              <a:t>The bitrate for video broadcast/multicast cannot fit all receivers at the same time</a:t>
            </a:r>
          </a:p>
          <a:p>
            <a:pPr lvl="2" algn="just">
              <a:buFont typeface="Wingdings" pitchFamily="2" charset="2"/>
              <a:buChar char="§"/>
            </a:pPr>
            <a:endParaRPr lang="en-US" altLang="zh-CN" sz="1200" dirty="0"/>
          </a:p>
          <a:p>
            <a:pPr lvl="2" algn="just">
              <a:buFont typeface="Wingdings" pitchFamily="2" charset="2"/>
              <a:buChar char="§"/>
            </a:pPr>
            <a:endParaRPr lang="en-US" altLang="zh-CN" sz="1200" dirty="0"/>
          </a:p>
          <a:p>
            <a:pPr lvl="2" algn="just">
              <a:buFont typeface="Wingdings" pitchFamily="2" charset="2"/>
              <a:buChar char="§"/>
            </a:pPr>
            <a:endParaRPr lang="en-US" altLang="zh-CN" sz="1200" dirty="0"/>
          </a:p>
          <a:p>
            <a:pPr lvl="2" algn="just">
              <a:buFont typeface="Wingdings" pitchFamily="2" charset="2"/>
              <a:buChar char="§"/>
            </a:pPr>
            <a:endParaRPr lang="en-US" altLang="zh-CN" sz="2000" b="1" dirty="0"/>
          </a:p>
        </p:txBody>
      </p:sp>
      <p:pic>
        <p:nvPicPr>
          <p:cNvPr id="21" name="Picture 20">
            <a:extLst>
              <a:ext uri="{FF2B5EF4-FFF2-40B4-BE49-F238E27FC236}">
                <a16:creationId xmlns="" xmlns:a16="http://schemas.microsoft.com/office/drawing/2014/main" id="{0ADAD4DF-804B-294F-872D-2BCF4D4ACB0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824" y="2837324"/>
            <a:ext cx="9144000" cy="115387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DB7BA536-3CEC-214E-B6C9-E0C3D0E2A805}"/>
              </a:ext>
            </a:extLst>
          </p:cNvPr>
          <p:cNvSpPr txBox="1"/>
          <p:nvPr/>
        </p:nvSpPr>
        <p:spPr>
          <a:xfrm>
            <a:off x="76200" y="6615174"/>
            <a:ext cx="73914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Cisco visual networking index: Global mobile data trafﬁc forecast update, 2016–2021 white paper.</a:t>
            </a:r>
          </a:p>
        </p:txBody>
      </p:sp>
    </p:spTree>
    <p:extLst>
      <p:ext uri="{BB962C8B-B14F-4D97-AF65-F5344CB8AC3E}">
        <p14:creationId xmlns:p14="http://schemas.microsoft.com/office/powerpoint/2010/main" val="113203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1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1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1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1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1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1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chemeClr val="tx2">
                  <a:lumMod val="75000"/>
                </a:schemeClr>
              </a:gs>
              <a:gs pos="93000">
                <a:schemeClr val="tx2">
                  <a:lumMod val="60000"/>
                  <a:lumOff val="40000"/>
                </a:schemeClr>
              </a:gs>
              <a:gs pos="100000">
                <a:schemeClr val="bg1">
                  <a:lumMod val="95000"/>
                </a:schemeClr>
              </a:gs>
            </a:gsLst>
            <a:lin ang="0" scaled="1"/>
            <a:tileRect/>
          </a:gradFill>
          <a:ln>
            <a:noFill/>
          </a:ln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l"/>
            <a:r>
              <a:rPr lang="en-US" altLang="zh-CN" dirty="0">
                <a:solidFill>
                  <a:srgbClr val="FFFF00"/>
                </a:solidFill>
              </a:rPr>
              <a:t>Problems to Solve and Industrial Relevance</a:t>
            </a:r>
            <a:endParaRPr lang="zh-CN" altLang="en-US" dirty="0">
              <a:solidFill>
                <a:srgbClr val="FFFF0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4CF71C-7EEE-4355-A20A-C7173B47691D}" type="slidenum">
              <a:rPr lang="en-US" smtClean="0">
                <a:solidFill>
                  <a:prstClr val="black"/>
                </a:solidFill>
              </a:rPr>
              <a:pPr/>
              <a:t>3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52400" y="203382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152400" y="414837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="" xmlns:a16="http://schemas.microsoft.com/office/drawing/2014/main" id="{2ADB1831-F406-9C4D-99B3-0BB6FD6575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378" y="774358"/>
            <a:ext cx="9214022" cy="2102192"/>
          </a:xfrm>
        </p:spPr>
        <p:txBody>
          <a:bodyPr>
            <a:noAutofit/>
          </a:bodyPr>
          <a:lstStyle/>
          <a:p>
            <a:pPr algn="just"/>
            <a:r>
              <a:rPr lang="en-US" altLang="zh-CN" sz="2000" b="1" dirty="0">
                <a:solidFill>
                  <a:srgbClr val="0000FF"/>
                </a:solidFill>
              </a:rPr>
              <a:t>Layered scalable video coding (SVC)</a:t>
            </a:r>
          </a:p>
          <a:p>
            <a:pPr lvl="1" algn="just"/>
            <a:r>
              <a:rPr lang="en-US" altLang="zh-CN" sz="1400" dirty="0">
                <a:solidFill>
                  <a:srgbClr val="0000FF"/>
                </a:solidFill>
              </a:rPr>
              <a:t>Separate channel and source coding + local buffer</a:t>
            </a:r>
          </a:p>
          <a:p>
            <a:pPr lvl="2" algn="just">
              <a:buFont typeface="Wingdings" pitchFamily="2" charset="2"/>
              <a:buChar char="§"/>
            </a:pPr>
            <a:r>
              <a:rPr lang="en-US" altLang="zh-CN" sz="1200" dirty="0">
                <a:solidFill>
                  <a:prstClr val="black"/>
                </a:solidFill>
              </a:rPr>
              <a:t>Encoder adjusts the source coding rate according to the buffer size </a:t>
            </a:r>
          </a:p>
          <a:p>
            <a:pPr lvl="2" algn="just">
              <a:buFont typeface="Wingdings" pitchFamily="2" charset="2"/>
              <a:buChar char="§"/>
            </a:pPr>
            <a:r>
              <a:rPr lang="en-US" altLang="zh-CN" sz="1200" dirty="0">
                <a:solidFill>
                  <a:prstClr val="black"/>
                </a:solidFill>
              </a:rPr>
              <a:t>Transmitter chooses the most appropriate modulation rate to send the packet out</a:t>
            </a:r>
          </a:p>
          <a:p>
            <a:pPr lvl="1" algn="just"/>
            <a:r>
              <a:rPr lang="en-US" altLang="zh-CN" sz="1400" dirty="0">
                <a:solidFill>
                  <a:srgbClr val="0000FF"/>
                </a:solidFill>
              </a:rPr>
              <a:t>Drawback</a:t>
            </a:r>
          </a:p>
          <a:p>
            <a:pPr lvl="2" algn="just">
              <a:buFont typeface="Wingdings" pitchFamily="2" charset="2"/>
              <a:buChar char="§"/>
            </a:pPr>
            <a:r>
              <a:rPr lang="en-US" altLang="zh-CN" sz="1200" dirty="0"/>
              <a:t>The efficiency of adaptive modulation and coding (AMC) relies on the timeliness and precision of channel feedback</a:t>
            </a:r>
          </a:p>
          <a:p>
            <a:pPr lvl="2" algn="just">
              <a:buFont typeface="Wingdings" pitchFamily="2" charset="2"/>
              <a:buChar char="§"/>
            </a:pPr>
            <a:r>
              <a:rPr lang="en-US" altLang="zh-CN" sz="1200" dirty="0"/>
              <a:t>A difficult engineering tradeoff between the channel adaptation capability and the amount of induced delay</a:t>
            </a:r>
          </a:p>
          <a:p>
            <a:pPr lvl="2" algn="just">
              <a:buFont typeface="Wingdings" pitchFamily="2" charset="2"/>
              <a:buChar char="§"/>
            </a:pPr>
            <a:r>
              <a:rPr lang="en-US" altLang="zh-CN" sz="1200" dirty="0"/>
              <a:t>Still suffers from the cliff-effect</a:t>
            </a:r>
          </a:p>
          <a:p>
            <a:pPr lvl="1" algn="just"/>
            <a:endParaRPr lang="en-US" altLang="zh-CN" sz="1400" dirty="0">
              <a:solidFill>
                <a:prstClr val="black"/>
              </a:solidFill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="" xmlns:a16="http://schemas.microsoft.com/office/drawing/2014/main" id="{D8B63D14-C539-B840-BF78-5289BC62A01F}"/>
              </a:ext>
            </a:extLst>
          </p:cNvPr>
          <p:cNvSpPr txBox="1">
            <a:spLocks/>
          </p:cNvSpPr>
          <p:nvPr/>
        </p:nvSpPr>
        <p:spPr>
          <a:xfrm>
            <a:off x="64181" y="2888908"/>
            <a:ext cx="9214022" cy="21021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tx1">
                  <a:lumMod val="50000"/>
                  <a:lumOff val="50000"/>
                </a:schemeClr>
              </a:buClr>
              <a:buSzPct val="120000"/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50000"/>
                  <a:lumOff val="50000"/>
                </a:schemeClr>
              </a:buClr>
              <a:buFont typeface="Courier New" pitchFamily="49" charset="0"/>
              <a:buChar char="o"/>
              <a:defRPr sz="22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ü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altLang="zh-CN" sz="2000" b="1" dirty="0">
                <a:solidFill>
                  <a:srgbClr val="0000FF"/>
                </a:solidFill>
              </a:rPr>
              <a:t>Soft video transmission (</a:t>
            </a:r>
            <a:r>
              <a:rPr lang="en-US" altLang="zh-CN" sz="2000" b="1" dirty="0" err="1">
                <a:solidFill>
                  <a:srgbClr val="0000FF"/>
                </a:solidFill>
              </a:rPr>
              <a:t>SoftCast</a:t>
            </a:r>
            <a:r>
              <a:rPr lang="en-US" altLang="zh-CN" sz="2000" b="1" dirty="0">
                <a:solidFill>
                  <a:srgbClr val="0000FF"/>
                </a:solidFill>
              </a:rPr>
              <a:t>)</a:t>
            </a:r>
          </a:p>
          <a:p>
            <a:pPr lvl="1" algn="just"/>
            <a:r>
              <a:rPr lang="en-US" altLang="zh-CN" sz="1400" dirty="0"/>
              <a:t>Conventional design suffers severe cliff effect</a:t>
            </a:r>
          </a:p>
          <a:p>
            <a:pPr lvl="1" algn="just"/>
            <a:r>
              <a:rPr lang="en-US" altLang="zh-CN" sz="1400" dirty="0"/>
              <a:t>Layered video makes the cliff milder but introduced overhead and reduces the maximum video quality</a:t>
            </a:r>
          </a:p>
          <a:p>
            <a:pPr lvl="1" algn="just"/>
            <a:r>
              <a:rPr lang="en-US" altLang="zh-CN" sz="1400" dirty="0" err="1"/>
              <a:t>SoftCast</a:t>
            </a:r>
            <a:r>
              <a:rPr lang="en-US" altLang="zh-CN" sz="1400" dirty="0"/>
              <a:t> video quality scales with the channel quality</a:t>
            </a:r>
          </a:p>
          <a:p>
            <a:pPr lvl="1" algn="just"/>
            <a:endParaRPr lang="en-US" altLang="zh-CN" sz="1400" dirty="0">
              <a:solidFill>
                <a:prstClr val="black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AE200E38-074C-D64E-BA37-FAC6223F1C07}"/>
              </a:ext>
            </a:extLst>
          </p:cNvPr>
          <p:cNvSpPr txBox="1"/>
          <p:nvPr/>
        </p:nvSpPr>
        <p:spPr>
          <a:xfrm>
            <a:off x="64181" y="6654409"/>
            <a:ext cx="6477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err="1"/>
              <a:t>Jakubczak</a:t>
            </a:r>
            <a:r>
              <a:rPr lang="en-US" sz="800" dirty="0"/>
              <a:t>, S., &amp; </a:t>
            </a:r>
            <a:r>
              <a:rPr lang="en-US" sz="800" dirty="0" err="1"/>
              <a:t>Katabi</a:t>
            </a:r>
            <a:r>
              <a:rPr lang="en-US" sz="800" dirty="0"/>
              <a:t>, D. (2011). Softcast: one-size-fits-all wireless video. </a:t>
            </a:r>
            <a:r>
              <a:rPr lang="en-US" sz="800" i="1" dirty="0"/>
              <a:t>ACM SIGCOMM Computer Communication Review</a:t>
            </a:r>
            <a:r>
              <a:rPr lang="en-US" sz="800" dirty="0"/>
              <a:t>, </a:t>
            </a:r>
            <a:r>
              <a:rPr lang="en-US" sz="800" i="1" dirty="0"/>
              <a:t>41</a:t>
            </a:r>
            <a:r>
              <a:rPr lang="en-US" sz="800" dirty="0"/>
              <a:t>(4), 449-450.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="" xmlns:a16="http://schemas.microsoft.com/office/drawing/2014/main" id="{4DA73392-AC68-3540-B31A-196622247EC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12410"/>
            <a:ext cx="9144000" cy="2508885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5F1CBC36-7119-4440-BC7F-CA7A46184805}"/>
              </a:ext>
            </a:extLst>
          </p:cNvPr>
          <p:cNvSpPr txBox="1"/>
          <p:nvPr/>
        </p:nvSpPr>
        <p:spPr>
          <a:xfrm>
            <a:off x="2324100" y="5646977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cliff effect</a:t>
            </a:r>
          </a:p>
        </p:txBody>
      </p:sp>
      <p:sp>
        <p:nvSpPr>
          <p:cNvPr id="17" name="椭圆 11">
            <a:extLst>
              <a:ext uri="{FF2B5EF4-FFF2-40B4-BE49-F238E27FC236}">
                <a16:creationId xmlns="" xmlns:a16="http://schemas.microsoft.com/office/drawing/2014/main" id="{B280329F-2CE3-F44E-8A4D-26B1584441C7}"/>
              </a:ext>
            </a:extLst>
          </p:cNvPr>
          <p:cNvSpPr/>
          <p:nvPr/>
        </p:nvSpPr>
        <p:spPr>
          <a:xfrm rot="5400000">
            <a:off x="1993900" y="4336927"/>
            <a:ext cx="471158" cy="208271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1">
            <a:extLst>
              <a:ext uri="{FF2B5EF4-FFF2-40B4-BE49-F238E27FC236}">
                <a16:creationId xmlns="" xmlns:a16="http://schemas.microsoft.com/office/drawing/2014/main" id="{EDAEEBD8-0B29-5E43-9FFE-C2310EFA23FB}"/>
              </a:ext>
            </a:extLst>
          </p:cNvPr>
          <p:cNvSpPr/>
          <p:nvPr/>
        </p:nvSpPr>
        <p:spPr>
          <a:xfrm rot="5400000">
            <a:off x="4858649" y="4822910"/>
            <a:ext cx="380954" cy="118033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1">
            <a:extLst>
              <a:ext uri="{FF2B5EF4-FFF2-40B4-BE49-F238E27FC236}">
                <a16:creationId xmlns="" xmlns:a16="http://schemas.microsoft.com/office/drawing/2014/main" id="{991D0DF4-1A30-544B-945A-5F88453F2BEE}"/>
              </a:ext>
            </a:extLst>
          </p:cNvPr>
          <p:cNvSpPr/>
          <p:nvPr/>
        </p:nvSpPr>
        <p:spPr>
          <a:xfrm rot="5400000">
            <a:off x="8009651" y="4776684"/>
            <a:ext cx="380954" cy="118033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6319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17" grpId="0" animBg="1"/>
      <p:bldP spid="19" grpId="0" animBg="1"/>
      <p:bldP spid="2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chemeClr val="tx2">
                  <a:lumMod val="75000"/>
                </a:schemeClr>
              </a:gs>
              <a:gs pos="93000">
                <a:schemeClr val="tx2">
                  <a:lumMod val="60000"/>
                  <a:lumOff val="40000"/>
                </a:schemeClr>
              </a:gs>
              <a:gs pos="100000">
                <a:schemeClr val="bg1">
                  <a:lumMod val="95000"/>
                </a:schemeClr>
              </a:gs>
            </a:gsLst>
            <a:lin ang="0" scaled="1"/>
            <a:tileRect/>
          </a:gradFill>
          <a:ln>
            <a:noFill/>
          </a:ln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l"/>
            <a:r>
              <a:rPr lang="en-US" altLang="zh-CN" dirty="0">
                <a:solidFill>
                  <a:srgbClr val="FFFF00"/>
                </a:solidFill>
              </a:rPr>
              <a:t>Problems to Solve and Industrial Relevance</a:t>
            </a:r>
            <a:endParaRPr lang="zh-CN" altLang="en-US" dirty="0">
              <a:solidFill>
                <a:srgbClr val="FFFF0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4CF71C-7EEE-4355-A20A-C7173B47691D}" type="slidenum">
              <a:rPr lang="en-US" smtClean="0">
                <a:solidFill>
                  <a:prstClr val="black"/>
                </a:solidFill>
              </a:rPr>
              <a:pPr/>
              <a:t>4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52400" y="203382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152400" y="414837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1" name="Content Placeholder 2">
            <a:extLst>
              <a:ext uri="{FF2B5EF4-FFF2-40B4-BE49-F238E27FC236}">
                <a16:creationId xmlns="" xmlns:a16="http://schemas.microsoft.com/office/drawing/2014/main" id="{D8B63D14-C539-B840-BF78-5289BC62A01F}"/>
              </a:ext>
            </a:extLst>
          </p:cNvPr>
          <p:cNvSpPr txBox="1">
            <a:spLocks/>
          </p:cNvSpPr>
          <p:nvPr/>
        </p:nvSpPr>
        <p:spPr>
          <a:xfrm>
            <a:off x="117389" y="922390"/>
            <a:ext cx="9214022" cy="27678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tx1">
                  <a:lumMod val="50000"/>
                  <a:lumOff val="50000"/>
                </a:schemeClr>
              </a:buClr>
              <a:buSzPct val="120000"/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50000"/>
                  <a:lumOff val="50000"/>
                </a:schemeClr>
              </a:buClr>
              <a:buFont typeface="Courier New" pitchFamily="49" charset="0"/>
              <a:buChar char="o"/>
              <a:defRPr sz="22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ü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altLang="zh-CN" sz="2000" b="1" dirty="0">
                <a:solidFill>
                  <a:srgbClr val="0000FF"/>
                </a:solidFill>
              </a:rPr>
              <a:t>Soft video transmission (</a:t>
            </a:r>
            <a:r>
              <a:rPr lang="en-US" altLang="zh-CN" sz="2000" b="1" dirty="0" err="1">
                <a:solidFill>
                  <a:srgbClr val="0000FF"/>
                </a:solidFill>
              </a:rPr>
              <a:t>SoftCast</a:t>
            </a:r>
            <a:r>
              <a:rPr lang="en-US" altLang="zh-CN" sz="2000" b="1" dirty="0">
                <a:solidFill>
                  <a:srgbClr val="0000FF"/>
                </a:solidFill>
              </a:rPr>
              <a:t>)</a:t>
            </a:r>
          </a:p>
          <a:p>
            <a:pPr lvl="1" algn="just"/>
            <a:r>
              <a:rPr lang="en-US" altLang="zh-CN" sz="1400" dirty="0">
                <a:solidFill>
                  <a:srgbClr val="0000FF"/>
                </a:solidFill>
              </a:rPr>
              <a:t>Features</a:t>
            </a:r>
          </a:p>
          <a:p>
            <a:pPr lvl="2" algn="just">
              <a:buFont typeface="Wingdings" pitchFamily="2" charset="2"/>
              <a:buChar char="§"/>
            </a:pPr>
            <a:r>
              <a:rPr lang="en-US" altLang="zh-CN" sz="1200" dirty="0">
                <a:solidFill>
                  <a:srgbClr val="FF0000"/>
                </a:solidFill>
              </a:rPr>
              <a:t>Joint channel and source coding</a:t>
            </a:r>
          </a:p>
          <a:p>
            <a:pPr lvl="2" algn="just">
              <a:buFont typeface="Wingdings" pitchFamily="2" charset="2"/>
              <a:buChar char="§"/>
            </a:pPr>
            <a:r>
              <a:rPr lang="en-US" altLang="zh-CN" sz="1200" dirty="0"/>
              <a:t>Skips quantization and entropy coding</a:t>
            </a:r>
          </a:p>
          <a:p>
            <a:pPr lvl="2" algn="just">
              <a:buFont typeface="Wingdings" pitchFamily="2" charset="2"/>
              <a:buChar char="§"/>
            </a:pPr>
            <a:r>
              <a:rPr lang="en-US" altLang="zh-CN" sz="1200" dirty="0"/>
              <a:t>Transmit power scaled discrete cosine transform (DCT) coefficients</a:t>
            </a:r>
          </a:p>
          <a:p>
            <a:pPr lvl="2" algn="just">
              <a:buFont typeface="Wingdings" pitchFamily="2" charset="2"/>
              <a:buChar char="§"/>
            </a:pPr>
            <a:r>
              <a:rPr lang="en-US" altLang="zh-CN" sz="1200" dirty="0"/>
              <a:t>Amplitude modulation to minimize the end-to-end distortion</a:t>
            </a:r>
          </a:p>
          <a:p>
            <a:pPr lvl="2" algn="just">
              <a:buFont typeface="Wingdings" pitchFamily="2" charset="2"/>
              <a:buChar char="§"/>
            </a:pPr>
            <a:r>
              <a:rPr lang="en-US" altLang="zh-CN" sz="1200" dirty="0"/>
              <a:t>All operations involved are linear</a:t>
            </a:r>
          </a:p>
          <a:p>
            <a:pPr lvl="1" algn="just"/>
            <a:r>
              <a:rPr lang="en-US" altLang="zh-CN" sz="1400" dirty="0">
                <a:solidFill>
                  <a:srgbClr val="0000FF"/>
                </a:solidFill>
              </a:rPr>
              <a:t>Users gracefully improve video quality matching to their wireless channel quality</a:t>
            </a:r>
          </a:p>
          <a:p>
            <a:pPr lvl="1" algn="just"/>
            <a:r>
              <a:rPr lang="en-US" altLang="zh-CN" sz="1400" dirty="0">
                <a:solidFill>
                  <a:srgbClr val="0000FF"/>
                </a:solidFill>
              </a:rPr>
              <a:t>Comparison</a:t>
            </a:r>
          </a:p>
          <a:p>
            <a:pPr lvl="2" algn="just">
              <a:buFont typeface="Wingdings" pitchFamily="2" charset="2"/>
              <a:buChar char="§"/>
            </a:pPr>
            <a:r>
              <a:rPr lang="en-US" altLang="zh-CN" sz="1200" dirty="0"/>
              <a:t>Modulation</a:t>
            </a:r>
          </a:p>
          <a:p>
            <a:pPr lvl="2" algn="just">
              <a:buFont typeface="Wingdings" pitchFamily="2" charset="2"/>
              <a:buChar char="§"/>
            </a:pPr>
            <a:r>
              <a:rPr lang="en-US" altLang="zh-CN" sz="1200" dirty="0"/>
              <a:t>Framework</a:t>
            </a:r>
          </a:p>
          <a:p>
            <a:pPr lvl="2" algn="just">
              <a:buFont typeface="Wingdings" pitchFamily="2" charset="2"/>
              <a:buChar char="§"/>
            </a:pPr>
            <a:endParaRPr lang="en-US" altLang="zh-CN" sz="1200" dirty="0"/>
          </a:p>
          <a:p>
            <a:pPr lvl="2" algn="just">
              <a:buFont typeface="Wingdings" pitchFamily="2" charset="2"/>
              <a:buChar char="§"/>
            </a:pPr>
            <a:endParaRPr lang="en-US" altLang="zh-CN" sz="1200" dirty="0"/>
          </a:p>
          <a:p>
            <a:pPr lvl="2" algn="just">
              <a:buFont typeface="Wingdings" pitchFamily="2" charset="2"/>
              <a:buChar char="§"/>
            </a:pPr>
            <a:endParaRPr lang="en-US" altLang="zh-CN" sz="1200" dirty="0"/>
          </a:p>
          <a:p>
            <a:pPr lvl="2" algn="just">
              <a:buFont typeface="Wingdings" pitchFamily="2" charset="2"/>
              <a:buChar char="§"/>
            </a:pPr>
            <a:endParaRPr lang="en-US" altLang="zh-CN" sz="1200" dirty="0"/>
          </a:p>
          <a:p>
            <a:pPr lvl="2" algn="just">
              <a:buFont typeface="Wingdings" pitchFamily="2" charset="2"/>
              <a:buChar char="§"/>
            </a:pPr>
            <a:endParaRPr lang="en-US" altLang="zh-CN" sz="1200" dirty="0"/>
          </a:p>
          <a:p>
            <a:pPr lvl="2" algn="just">
              <a:buFont typeface="Wingdings" pitchFamily="2" charset="2"/>
              <a:buChar char="§"/>
            </a:pPr>
            <a:endParaRPr lang="en-US" altLang="zh-CN" sz="1200" dirty="0"/>
          </a:p>
          <a:p>
            <a:pPr lvl="2" algn="just">
              <a:buFont typeface="Wingdings" pitchFamily="2" charset="2"/>
              <a:buChar char="§"/>
            </a:pPr>
            <a:endParaRPr lang="en-US" altLang="zh-CN" sz="1200" dirty="0"/>
          </a:p>
          <a:p>
            <a:pPr lvl="2" algn="just">
              <a:buFont typeface="Wingdings" pitchFamily="2" charset="2"/>
              <a:buChar char="§"/>
            </a:pPr>
            <a:endParaRPr lang="en-US" altLang="zh-CN" sz="1200" dirty="0"/>
          </a:p>
          <a:p>
            <a:pPr lvl="2" algn="just">
              <a:buFont typeface="Wingdings" pitchFamily="2" charset="2"/>
              <a:buChar char="§"/>
            </a:pPr>
            <a:endParaRPr lang="en-US" altLang="zh-CN" sz="1200" dirty="0"/>
          </a:p>
          <a:p>
            <a:pPr lvl="2" algn="just">
              <a:buFont typeface="Wingdings" pitchFamily="2" charset="2"/>
              <a:buChar char="§"/>
            </a:pPr>
            <a:endParaRPr lang="en-US" altLang="zh-CN" sz="1200" dirty="0"/>
          </a:p>
          <a:p>
            <a:pPr lvl="2" algn="just">
              <a:buFont typeface="Wingdings" pitchFamily="2" charset="2"/>
              <a:buChar char="§"/>
            </a:pPr>
            <a:endParaRPr lang="en-US" altLang="zh-CN" sz="1200" dirty="0"/>
          </a:p>
          <a:p>
            <a:pPr lvl="2" algn="just">
              <a:buFont typeface="Wingdings" pitchFamily="2" charset="2"/>
              <a:buChar char="§"/>
            </a:pPr>
            <a:endParaRPr lang="en-US" altLang="zh-CN" sz="1200" dirty="0"/>
          </a:p>
          <a:p>
            <a:pPr lvl="2" algn="just">
              <a:buFont typeface="Wingdings" pitchFamily="2" charset="2"/>
              <a:buChar char="§"/>
            </a:pPr>
            <a:endParaRPr lang="en-US" altLang="zh-CN" sz="1200" dirty="0"/>
          </a:p>
          <a:p>
            <a:pPr lvl="2" algn="just">
              <a:buFont typeface="Wingdings" pitchFamily="2" charset="2"/>
              <a:buChar char="§"/>
            </a:pPr>
            <a:endParaRPr lang="en-US" altLang="zh-CN" sz="1200" dirty="0"/>
          </a:p>
          <a:p>
            <a:pPr lvl="2" algn="just">
              <a:buFont typeface="Wingdings" pitchFamily="2" charset="2"/>
              <a:buChar char="§"/>
            </a:pPr>
            <a:endParaRPr lang="en-US" altLang="zh-CN" sz="1200" dirty="0"/>
          </a:p>
          <a:p>
            <a:pPr lvl="2" algn="just">
              <a:buFont typeface="Wingdings" pitchFamily="2" charset="2"/>
              <a:buChar char="§"/>
            </a:pPr>
            <a:endParaRPr lang="en-US" altLang="zh-CN" sz="1200" dirty="0"/>
          </a:p>
          <a:p>
            <a:pPr lvl="2" algn="just">
              <a:buFont typeface="Wingdings" pitchFamily="2" charset="2"/>
              <a:buChar char="§"/>
            </a:pPr>
            <a:endParaRPr lang="en-US" altLang="zh-CN" sz="1200" dirty="0"/>
          </a:p>
          <a:p>
            <a:pPr lvl="2" algn="just">
              <a:buFont typeface="Wingdings" pitchFamily="2" charset="2"/>
              <a:buChar char="§"/>
            </a:pPr>
            <a:endParaRPr lang="en-US" altLang="zh-CN" sz="1200" dirty="0"/>
          </a:p>
          <a:p>
            <a:pPr lvl="2" algn="just">
              <a:buFont typeface="Wingdings" pitchFamily="2" charset="2"/>
              <a:buChar char="§"/>
            </a:pPr>
            <a:endParaRPr lang="en-US" altLang="zh-CN" sz="1200" dirty="0"/>
          </a:p>
          <a:p>
            <a:pPr lvl="2" algn="just">
              <a:buFont typeface="Wingdings" pitchFamily="2" charset="2"/>
              <a:buChar char="§"/>
            </a:pPr>
            <a:endParaRPr lang="en-US" altLang="zh-CN" sz="1200" dirty="0"/>
          </a:p>
          <a:p>
            <a:pPr lvl="2" algn="just">
              <a:buFont typeface="Wingdings" pitchFamily="2" charset="2"/>
              <a:buChar char="§"/>
            </a:pPr>
            <a:endParaRPr lang="en-US" altLang="zh-CN" sz="1200" dirty="0"/>
          </a:p>
          <a:p>
            <a:pPr lvl="2" algn="just">
              <a:buFont typeface="Wingdings" pitchFamily="2" charset="2"/>
              <a:buChar char="§"/>
            </a:pPr>
            <a:endParaRPr lang="en-US" altLang="zh-CN" sz="1200" dirty="0"/>
          </a:p>
          <a:p>
            <a:pPr lvl="2" algn="just">
              <a:buFont typeface="Wingdings" pitchFamily="2" charset="2"/>
              <a:buChar char="§"/>
            </a:pPr>
            <a:endParaRPr lang="en-US" altLang="zh-CN" sz="1200" dirty="0"/>
          </a:p>
          <a:p>
            <a:pPr lvl="2" algn="just">
              <a:buFont typeface="Wingdings" pitchFamily="2" charset="2"/>
              <a:buChar char="§"/>
            </a:pPr>
            <a:endParaRPr lang="en-US" altLang="zh-CN" sz="1200" dirty="0"/>
          </a:p>
          <a:p>
            <a:pPr lvl="2" algn="just">
              <a:buFont typeface="Wingdings" pitchFamily="2" charset="2"/>
              <a:buChar char="§"/>
            </a:pPr>
            <a:endParaRPr lang="en-US" altLang="zh-CN" sz="1200" dirty="0"/>
          </a:p>
          <a:p>
            <a:pPr lvl="2" algn="just">
              <a:buFont typeface="Wingdings" pitchFamily="2" charset="2"/>
              <a:buChar char="§"/>
            </a:pPr>
            <a:endParaRPr lang="en-US" altLang="zh-CN" sz="1200" dirty="0"/>
          </a:p>
          <a:p>
            <a:pPr lvl="2" algn="just">
              <a:buFont typeface="Wingdings" pitchFamily="2" charset="2"/>
              <a:buChar char="§"/>
            </a:pPr>
            <a:endParaRPr lang="en-US" altLang="zh-CN" sz="1200" dirty="0"/>
          </a:p>
          <a:p>
            <a:pPr lvl="2" algn="just">
              <a:buFont typeface="Wingdings" pitchFamily="2" charset="2"/>
              <a:buChar char="§"/>
            </a:pPr>
            <a:endParaRPr lang="en-US" altLang="zh-CN" sz="1200" dirty="0"/>
          </a:p>
          <a:p>
            <a:pPr marL="914400" lvl="2" indent="0" algn="just">
              <a:buNone/>
            </a:pPr>
            <a:endParaRPr lang="en-US" altLang="zh-CN" sz="1200" dirty="0"/>
          </a:p>
          <a:p>
            <a:pPr marL="914400" lvl="2" indent="0" algn="just">
              <a:buNone/>
            </a:pPr>
            <a:endParaRPr lang="en-US" altLang="zh-CN" sz="1200" dirty="0"/>
          </a:p>
          <a:p>
            <a:pPr lvl="1" algn="just"/>
            <a:endParaRPr lang="en-US" altLang="zh-CN" sz="1400" dirty="0">
              <a:solidFill>
                <a:prstClr val="black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5FB096B5-D623-E644-878D-179F3D6FC63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487"/>
          <a:stretch/>
        </p:blipFill>
        <p:spPr>
          <a:xfrm>
            <a:off x="10236" y="5097692"/>
            <a:ext cx="9144000" cy="95252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="" xmlns:a16="http://schemas.microsoft.com/office/drawing/2014/main" id="{6D3A9091-AC74-3B45-9DE5-93CAD49B2AC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3" b="55294"/>
          <a:stretch/>
        </p:blipFill>
        <p:spPr>
          <a:xfrm>
            <a:off x="20472" y="3725643"/>
            <a:ext cx="9123528" cy="105109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6E48B3A5-60E2-DC42-84A3-E4775871CBC2}"/>
              </a:ext>
            </a:extLst>
          </p:cNvPr>
          <p:cNvSpPr txBox="1"/>
          <p:nvPr/>
        </p:nvSpPr>
        <p:spPr>
          <a:xfrm>
            <a:off x="3460844" y="4785311"/>
            <a:ext cx="4267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Conventional</a:t>
            </a:r>
            <a:r>
              <a:rPr lang="zh-CN" altLang="en-US" sz="1200" dirty="0"/>
              <a:t> </a:t>
            </a:r>
            <a:r>
              <a:rPr lang="en-US" altLang="zh-CN" sz="1200" dirty="0"/>
              <a:t>video transmission</a:t>
            </a:r>
            <a:endParaRPr lang="en-US" sz="1200" dirty="0"/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F6906660-3213-A145-9FF1-44B3D7AFD53C}"/>
              </a:ext>
            </a:extLst>
          </p:cNvPr>
          <p:cNvSpPr txBox="1"/>
          <p:nvPr/>
        </p:nvSpPr>
        <p:spPr>
          <a:xfrm>
            <a:off x="4038600" y="6047601"/>
            <a:ext cx="4267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SoftCast</a:t>
            </a:r>
            <a:endParaRPr lang="en-US" sz="1200" dirty="0"/>
          </a:p>
        </p:txBody>
      </p:sp>
      <p:pic>
        <p:nvPicPr>
          <p:cNvPr id="17" name="Picture 16">
            <a:extLst>
              <a:ext uri="{FF2B5EF4-FFF2-40B4-BE49-F238E27FC236}">
                <a16:creationId xmlns="" xmlns:a16="http://schemas.microsoft.com/office/drawing/2014/main" id="{F41FB3DB-1F23-6F4C-83BC-7334FCA1245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6" r="52174" b="10128"/>
          <a:stretch/>
        </p:blipFill>
        <p:spPr>
          <a:xfrm>
            <a:off x="6096000" y="1232767"/>
            <a:ext cx="1229434" cy="118729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="" xmlns:a16="http://schemas.microsoft.com/office/drawing/2014/main" id="{3AF0B697-23E7-474A-9778-5C6584421F3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74" b="11803"/>
          <a:stretch/>
        </p:blipFill>
        <p:spPr>
          <a:xfrm>
            <a:off x="7620000" y="1232767"/>
            <a:ext cx="1229434" cy="118729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5251E919-03FA-F846-AE68-47B6CBAE244F}"/>
              </a:ext>
            </a:extLst>
          </p:cNvPr>
          <p:cNvSpPr txBox="1"/>
          <p:nvPr/>
        </p:nvSpPr>
        <p:spPr>
          <a:xfrm>
            <a:off x="5948717" y="2313920"/>
            <a:ext cx="1524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Conventional</a:t>
            </a:r>
            <a:r>
              <a:rPr lang="zh-CN" altLang="en-US" sz="800" dirty="0"/>
              <a:t> </a:t>
            </a:r>
            <a:r>
              <a:rPr lang="en-US" altLang="zh-CN" sz="800" dirty="0"/>
              <a:t>video transmission</a:t>
            </a:r>
            <a:endParaRPr lang="en-US" sz="800" dirty="0"/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B69EA240-D44A-B54B-A7D5-5D0E63BAE42E}"/>
              </a:ext>
            </a:extLst>
          </p:cNvPr>
          <p:cNvSpPr txBox="1"/>
          <p:nvPr/>
        </p:nvSpPr>
        <p:spPr>
          <a:xfrm>
            <a:off x="7470390" y="2354124"/>
            <a:ext cx="1524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 err="1"/>
              <a:t>SoftCast</a:t>
            </a:r>
            <a:endParaRPr lang="en-US" sz="800" dirty="0"/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F81F5BA0-BAF0-104A-BC07-56B80ABB5CE7}"/>
              </a:ext>
            </a:extLst>
          </p:cNvPr>
          <p:cNvSpPr txBox="1"/>
          <p:nvPr/>
        </p:nvSpPr>
        <p:spPr>
          <a:xfrm>
            <a:off x="6742709" y="899993"/>
            <a:ext cx="1828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Modulation comparison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69C4D3CD-5B5A-2D42-BE8E-64F2E28A1493}"/>
              </a:ext>
            </a:extLst>
          </p:cNvPr>
          <p:cNvSpPr txBox="1"/>
          <p:nvPr/>
        </p:nvSpPr>
        <p:spPr>
          <a:xfrm>
            <a:off x="-76200" y="6612309"/>
            <a:ext cx="9144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/>
              <a:t>R. </a:t>
            </a:r>
            <a:r>
              <a:rPr lang="en-US" altLang="zh-CN" sz="800" dirty="0" err="1"/>
              <a:t>Xiong</a:t>
            </a:r>
            <a:r>
              <a:rPr lang="en-US" altLang="zh-CN" sz="800" dirty="0"/>
              <a:t>, J. Zhang, F. Wu, J. Xu, and W. Gao, “Power distortion optimization for </a:t>
            </a:r>
            <a:r>
              <a:rPr lang="en-US" altLang="zh-CN" sz="800" dirty="0" err="1"/>
              <a:t>uncoded</a:t>
            </a:r>
            <a:r>
              <a:rPr lang="en-US" altLang="zh-CN" sz="800" dirty="0"/>
              <a:t> linear transformed transmission of images and videos,” IEEE Trans. Image Process., vol. 26, no. 1, pp. 222–236, Jan. 2017.</a:t>
            </a:r>
          </a:p>
          <a:p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4057072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chemeClr val="tx2">
                  <a:lumMod val="75000"/>
                </a:schemeClr>
              </a:gs>
              <a:gs pos="93000">
                <a:schemeClr val="tx2">
                  <a:lumMod val="60000"/>
                  <a:lumOff val="40000"/>
                </a:schemeClr>
              </a:gs>
              <a:gs pos="100000">
                <a:schemeClr val="bg1">
                  <a:lumMod val="95000"/>
                </a:schemeClr>
              </a:gs>
            </a:gsLst>
            <a:lin ang="0" scaled="1"/>
            <a:tileRect/>
          </a:gradFill>
          <a:ln>
            <a:noFill/>
          </a:ln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l"/>
            <a:r>
              <a:rPr lang="en-US" altLang="zh-CN" dirty="0">
                <a:solidFill>
                  <a:srgbClr val="FFFF00"/>
                </a:solidFill>
              </a:rPr>
              <a:t>Problems to Solve and Industrial Relevance</a:t>
            </a:r>
            <a:endParaRPr lang="zh-CN" altLang="en-US" dirty="0">
              <a:solidFill>
                <a:srgbClr val="FFFF00"/>
              </a:solidFill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52400" y="203382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152400" y="414837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1" name="Content Placeholder 2">
            <a:extLst>
              <a:ext uri="{FF2B5EF4-FFF2-40B4-BE49-F238E27FC236}">
                <a16:creationId xmlns="" xmlns:a16="http://schemas.microsoft.com/office/drawing/2014/main" id="{D8B63D14-C539-B840-BF78-5289BC62A01F}"/>
              </a:ext>
            </a:extLst>
          </p:cNvPr>
          <p:cNvSpPr txBox="1">
            <a:spLocks/>
          </p:cNvSpPr>
          <p:nvPr/>
        </p:nvSpPr>
        <p:spPr>
          <a:xfrm>
            <a:off x="117389" y="922390"/>
            <a:ext cx="9214022" cy="59356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tx1">
                  <a:lumMod val="50000"/>
                  <a:lumOff val="50000"/>
                </a:schemeClr>
              </a:buClr>
              <a:buSzPct val="120000"/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50000"/>
                  <a:lumOff val="50000"/>
                </a:schemeClr>
              </a:buClr>
              <a:buFont typeface="Courier New" pitchFamily="49" charset="0"/>
              <a:buChar char="o"/>
              <a:defRPr sz="22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ü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altLang="zh-CN" sz="2000" b="1" dirty="0">
                <a:solidFill>
                  <a:srgbClr val="0000FF"/>
                </a:solidFill>
              </a:rPr>
              <a:t>Soft video transmission (</a:t>
            </a:r>
            <a:r>
              <a:rPr lang="en-US" altLang="zh-CN" sz="2000" b="1" dirty="0" err="1">
                <a:solidFill>
                  <a:srgbClr val="0000FF"/>
                </a:solidFill>
              </a:rPr>
              <a:t>SoftCast</a:t>
            </a:r>
            <a:r>
              <a:rPr lang="en-US" altLang="zh-CN" sz="2000" b="1" dirty="0">
                <a:solidFill>
                  <a:srgbClr val="0000FF"/>
                </a:solidFill>
              </a:rPr>
              <a:t>)</a:t>
            </a:r>
          </a:p>
          <a:p>
            <a:pPr lvl="1" algn="just"/>
            <a:r>
              <a:rPr lang="en-US" altLang="zh-CN" sz="1400" dirty="0">
                <a:solidFill>
                  <a:srgbClr val="0000FF"/>
                </a:solidFill>
              </a:rPr>
              <a:t>System Model</a:t>
            </a:r>
          </a:p>
          <a:p>
            <a:pPr marL="457200" lvl="1" indent="0" algn="just">
              <a:buNone/>
            </a:pPr>
            <a:endParaRPr lang="en-US" altLang="zh-CN" sz="1400" dirty="0">
              <a:solidFill>
                <a:srgbClr val="0000FF"/>
              </a:solidFill>
            </a:endParaRPr>
          </a:p>
          <a:p>
            <a:pPr lvl="1" algn="just"/>
            <a:r>
              <a:rPr lang="en-US" altLang="zh-CN" sz="1400" dirty="0">
                <a:solidFill>
                  <a:srgbClr val="0000FF"/>
                </a:solidFill>
              </a:rPr>
              <a:t>Linear decoder</a:t>
            </a:r>
          </a:p>
          <a:p>
            <a:pPr marL="457200" lvl="1" indent="0" algn="just">
              <a:buNone/>
            </a:pPr>
            <a:endParaRPr lang="en-US" altLang="zh-CN" sz="1400" dirty="0">
              <a:solidFill>
                <a:srgbClr val="0000FF"/>
              </a:solidFill>
            </a:endParaRPr>
          </a:p>
          <a:p>
            <a:pPr lvl="1" algn="just"/>
            <a:r>
              <a:rPr lang="en-US" altLang="zh-CN" sz="1400" dirty="0">
                <a:solidFill>
                  <a:srgbClr val="0000FF"/>
                </a:solidFill>
              </a:rPr>
              <a:t>Optimal power allocation</a:t>
            </a:r>
          </a:p>
          <a:p>
            <a:pPr lvl="1" algn="just"/>
            <a:endParaRPr lang="en-US" altLang="zh-CN" sz="1400" dirty="0">
              <a:solidFill>
                <a:srgbClr val="0000FF"/>
              </a:solidFill>
            </a:endParaRPr>
          </a:p>
          <a:p>
            <a:pPr lvl="1" algn="just"/>
            <a:endParaRPr lang="en-US" altLang="zh-CN" sz="1400" dirty="0">
              <a:solidFill>
                <a:srgbClr val="0000FF"/>
              </a:solidFill>
            </a:endParaRPr>
          </a:p>
          <a:p>
            <a:pPr lvl="1" algn="just"/>
            <a:endParaRPr lang="en-US" altLang="zh-CN" sz="1400" dirty="0">
              <a:solidFill>
                <a:srgbClr val="0000FF"/>
              </a:solidFill>
            </a:endParaRPr>
          </a:p>
          <a:p>
            <a:pPr lvl="1" algn="just"/>
            <a:endParaRPr lang="en-US" altLang="zh-CN" sz="1400" dirty="0">
              <a:solidFill>
                <a:srgbClr val="0000FF"/>
              </a:solidFill>
            </a:endParaRPr>
          </a:p>
          <a:p>
            <a:pPr lvl="1" algn="just"/>
            <a:endParaRPr lang="en-US" altLang="zh-CN" sz="1400" dirty="0">
              <a:solidFill>
                <a:srgbClr val="0000FF"/>
              </a:solidFill>
            </a:endParaRPr>
          </a:p>
          <a:p>
            <a:pPr lvl="1" algn="just"/>
            <a:r>
              <a:rPr lang="en-US" altLang="zh-CN" sz="1400" dirty="0">
                <a:solidFill>
                  <a:srgbClr val="0000FF"/>
                </a:solidFill>
              </a:rPr>
              <a:t>Solution</a:t>
            </a:r>
          </a:p>
          <a:p>
            <a:pPr lvl="1" algn="just"/>
            <a:endParaRPr lang="en-US" altLang="zh-CN" sz="1400" dirty="0">
              <a:solidFill>
                <a:srgbClr val="0000FF"/>
              </a:solidFill>
            </a:endParaRPr>
          </a:p>
          <a:p>
            <a:pPr marL="457200" lvl="1" indent="0" algn="just">
              <a:buNone/>
            </a:pPr>
            <a:endParaRPr lang="en-US" altLang="zh-CN" sz="1400" dirty="0">
              <a:solidFill>
                <a:srgbClr val="0000FF"/>
              </a:solidFill>
            </a:endParaRPr>
          </a:p>
          <a:p>
            <a:pPr marL="457200" lvl="1" indent="0" algn="just">
              <a:buNone/>
            </a:pPr>
            <a:endParaRPr lang="en-US" altLang="zh-CN" sz="1400" dirty="0">
              <a:solidFill>
                <a:srgbClr val="0000FF"/>
              </a:solidFill>
            </a:endParaRPr>
          </a:p>
          <a:p>
            <a:pPr marL="457200" lvl="1" indent="0" algn="just">
              <a:buNone/>
            </a:pPr>
            <a:endParaRPr lang="en-US" altLang="zh-CN" sz="1400" dirty="0">
              <a:solidFill>
                <a:srgbClr val="0000FF"/>
              </a:solidFill>
            </a:endParaRPr>
          </a:p>
          <a:p>
            <a:pPr lvl="1" algn="just"/>
            <a:r>
              <a:rPr lang="en-US" altLang="zh-CN" sz="1400" dirty="0">
                <a:solidFill>
                  <a:srgbClr val="0000FF"/>
                </a:solidFill>
              </a:rPr>
              <a:t>Challenges</a:t>
            </a:r>
          </a:p>
          <a:p>
            <a:pPr lvl="2" algn="just">
              <a:buFont typeface="Wingdings" pitchFamily="2" charset="2"/>
              <a:buChar char="§"/>
            </a:pPr>
            <a:r>
              <a:rPr lang="en-US" sz="1200" dirty="0"/>
              <a:t>signal energy distribution (SED) needs to be well handled and exploited by the sender and receiver</a:t>
            </a:r>
          </a:p>
          <a:p>
            <a:pPr lvl="2" algn="just">
              <a:buFont typeface="Wingdings" pitchFamily="2" charset="2"/>
              <a:buChar char="§"/>
            </a:pPr>
            <a:r>
              <a:rPr lang="en-US" altLang="zh-CN" sz="1200" dirty="0"/>
              <a:t>The overhead of metadata should be reduced</a:t>
            </a:r>
          </a:p>
          <a:p>
            <a:pPr lvl="2" algn="just">
              <a:buFont typeface="Wingdings" pitchFamily="2" charset="2"/>
              <a:buChar char="§"/>
            </a:pPr>
            <a:r>
              <a:rPr lang="en-US" sz="1200" dirty="0">
                <a:solidFill>
                  <a:srgbClr val="0000FF"/>
                </a:solidFill>
              </a:rPr>
              <a:t> </a:t>
            </a:r>
            <a:r>
              <a:rPr lang="en-US" altLang="zh-CN" sz="1200" dirty="0"/>
              <a:t>A cross-layer joint resource optimization</a:t>
            </a:r>
          </a:p>
          <a:p>
            <a:pPr lvl="2" algn="just">
              <a:buFont typeface="Wingdings" pitchFamily="2" charset="2"/>
              <a:buChar char="§"/>
            </a:pPr>
            <a:r>
              <a:rPr lang="en-US" altLang="zh-CN" sz="1200" dirty="0"/>
              <a:t>Incorporate the current soft video delivery system to a MU-MIMO system</a:t>
            </a:r>
          </a:p>
          <a:p>
            <a:pPr lvl="2" algn="just">
              <a:buFont typeface="Wingdings" pitchFamily="2" charset="2"/>
              <a:buChar char="§"/>
            </a:pPr>
            <a:r>
              <a:rPr lang="en-US" altLang="zh-CN" sz="1200" dirty="0"/>
              <a:t>Hybrid digital and analog modulation</a:t>
            </a:r>
          </a:p>
          <a:p>
            <a:pPr lvl="2" algn="just">
              <a:buFont typeface="Wingdings" pitchFamily="2" charset="2"/>
              <a:buChar char="§"/>
            </a:pPr>
            <a:r>
              <a:rPr lang="en-US" altLang="zh-CN" sz="1200" dirty="0"/>
              <a:t>…</a:t>
            </a:r>
          </a:p>
          <a:p>
            <a:pPr lvl="2" algn="just"/>
            <a:endParaRPr lang="en-US" altLang="zh-CN" sz="1200" dirty="0">
              <a:solidFill>
                <a:srgbClr val="0000FF"/>
              </a:solidFill>
            </a:endParaRPr>
          </a:p>
          <a:p>
            <a:pPr lvl="2" algn="just">
              <a:buFont typeface="Wingdings" pitchFamily="2" charset="2"/>
              <a:buChar char="§"/>
            </a:pPr>
            <a:endParaRPr lang="en-US" altLang="zh-CN" sz="1200" dirty="0"/>
          </a:p>
          <a:p>
            <a:pPr lvl="2" algn="just">
              <a:buFont typeface="Wingdings" pitchFamily="2" charset="2"/>
              <a:buChar char="§"/>
            </a:pPr>
            <a:endParaRPr lang="en-US" altLang="zh-CN" sz="1200" dirty="0"/>
          </a:p>
          <a:p>
            <a:pPr lvl="2" algn="just">
              <a:buFont typeface="Wingdings" pitchFamily="2" charset="2"/>
              <a:buChar char="§"/>
            </a:pPr>
            <a:endParaRPr lang="en-US" altLang="zh-CN" sz="1200" dirty="0"/>
          </a:p>
          <a:p>
            <a:pPr lvl="2" algn="just">
              <a:buFont typeface="Wingdings" pitchFamily="2" charset="2"/>
              <a:buChar char="§"/>
            </a:pPr>
            <a:endParaRPr lang="en-US" altLang="zh-CN" sz="1200" dirty="0"/>
          </a:p>
          <a:p>
            <a:pPr lvl="2" algn="just">
              <a:buFont typeface="Wingdings" pitchFamily="2" charset="2"/>
              <a:buChar char="§"/>
            </a:pPr>
            <a:endParaRPr lang="en-US" altLang="zh-CN" sz="1200" dirty="0"/>
          </a:p>
          <a:p>
            <a:pPr lvl="2" algn="just">
              <a:buFont typeface="Wingdings" pitchFamily="2" charset="2"/>
              <a:buChar char="§"/>
            </a:pPr>
            <a:endParaRPr lang="en-US" altLang="zh-CN" sz="1200" dirty="0"/>
          </a:p>
          <a:p>
            <a:pPr lvl="2" algn="just">
              <a:buFont typeface="Wingdings" pitchFamily="2" charset="2"/>
              <a:buChar char="§"/>
            </a:pPr>
            <a:endParaRPr lang="en-US" altLang="zh-CN" sz="1200" dirty="0"/>
          </a:p>
          <a:p>
            <a:pPr lvl="2" algn="just">
              <a:buFont typeface="Wingdings" pitchFamily="2" charset="2"/>
              <a:buChar char="§"/>
            </a:pPr>
            <a:endParaRPr lang="en-US" altLang="zh-CN" sz="1200" dirty="0"/>
          </a:p>
          <a:p>
            <a:pPr lvl="2" algn="just">
              <a:buFont typeface="Wingdings" pitchFamily="2" charset="2"/>
              <a:buChar char="§"/>
            </a:pPr>
            <a:endParaRPr lang="en-US" altLang="zh-CN" sz="1200" dirty="0"/>
          </a:p>
          <a:p>
            <a:pPr lvl="2" algn="just">
              <a:buFont typeface="Wingdings" pitchFamily="2" charset="2"/>
              <a:buChar char="§"/>
            </a:pPr>
            <a:endParaRPr lang="en-US" altLang="zh-CN" sz="1200" dirty="0"/>
          </a:p>
          <a:p>
            <a:pPr lvl="2" algn="just">
              <a:buFont typeface="Wingdings" pitchFamily="2" charset="2"/>
              <a:buChar char="§"/>
            </a:pPr>
            <a:endParaRPr lang="en-US" altLang="zh-CN" sz="1200" dirty="0"/>
          </a:p>
          <a:p>
            <a:pPr lvl="2" algn="just">
              <a:buFont typeface="Wingdings" pitchFamily="2" charset="2"/>
              <a:buChar char="§"/>
            </a:pPr>
            <a:endParaRPr lang="en-US" altLang="zh-CN" sz="1200" dirty="0"/>
          </a:p>
          <a:p>
            <a:pPr lvl="2" algn="just">
              <a:buFont typeface="Wingdings" pitchFamily="2" charset="2"/>
              <a:buChar char="§"/>
            </a:pPr>
            <a:endParaRPr lang="en-US" altLang="zh-CN" sz="1200" dirty="0"/>
          </a:p>
          <a:p>
            <a:pPr lvl="2" algn="just">
              <a:buFont typeface="Wingdings" pitchFamily="2" charset="2"/>
              <a:buChar char="§"/>
            </a:pPr>
            <a:endParaRPr lang="en-US" altLang="zh-CN" sz="1200" dirty="0"/>
          </a:p>
          <a:p>
            <a:pPr lvl="2" algn="just">
              <a:buFont typeface="Wingdings" pitchFamily="2" charset="2"/>
              <a:buChar char="§"/>
            </a:pPr>
            <a:endParaRPr lang="en-US" altLang="zh-CN" sz="1200" dirty="0"/>
          </a:p>
          <a:p>
            <a:pPr lvl="2" algn="just">
              <a:buFont typeface="Wingdings" pitchFamily="2" charset="2"/>
              <a:buChar char="§"/>
            </a:pPr>
            <a:endParaRPr lang="en-US" altLang="zh-CN" sz="1200" dirty="0"/>
          </a:p>
          <a:p>
            <a:pPr lvl="2" algn="just">
              <a:buFont typeface="Wingdings" pitchFamily="2" charset="2"/>
              <a:buChar char="§"/>
            </a:pPr>
            <a:endParaRPr lang="en-US" altLang="zh-CN" sz="1200" dirty="0"/>
          </a:p>
          <a:p>
            <a:pPr lvl="2" algn="just">
              <a:buFont typeface="Wingdings" pitchFamily="2" charset="2"/>
              <a:buChar char="§"/>
            </a:pPr>
            <a:endParaRPr lang="en-US" altLang="zh-CN" sz="1200" dirty="0"/>
          </a:p>
          <a:p>
            <a:pPr lvl="2" algn="just">
              <a:buFont typeface="Wingdings" pitchFamily="2" charset="2"/>
              <a:buChar char="§"/>
            </a:pPr>
            <a:endParaRPr lang="en-US" altLang="zh-CN" sz="1200" dirty="0"/>
          </a:p>
          <a:p>
            <a:pPr lvl="2" algn="just">
              <a:buFont typeface="Wingdings" pitchFamily="2" charset="2"/>
              <a:buChar char="§"/>
            </a:pPr>
            <a:endParaRPr lang="en-US" altLang="zh-CN" sz="1200" dirty="0"/>
          </a:p>
          <a:p>
            <a:pPr lvl="2" algn="just">
              <a:buFont typeface="Wingdings" pitchFamily="2" charset="2"/>
              <a:buChar char="§"/>
            </a:pPr>
            <a:endParaRPr lang="en-US" altLang="zh-CN" sz="1200" dirty="0"/>
          </a:p>
          <a:p>
            <a:pPr lvl="2" algn="just">
              <a:buFont typeface="Wingdings" pitchFamily="2" charset="2"/>
              <a:buChar char="§"/>
            </a:pPr>
            <a:endParaRPr lang="en-US" altLang="zh-CN" sz="1200" dirty="0"/>
          </a:p>
          <a:p>
            <a:pPr lvl="2" algn="just">
              <a:buFont typeface="Wingdings" pitchFamily="2" charset="2"/>
              <a:buChar char="§"/>
            </a:pPr>
            <a:endParaRPr lang="en-US" altLang="zh-CN" sz="1200" dirty="0"/>
          </a:p>
          <a:p>
            <a:pPr lvl="2" algn="just">
              <a:buFont typeface="Wingdings" pitchFamily="2" charset="2"/>
              <a:buChar char="§"/>
            </a:pPr>
            <a:endParaRPr lang="en-US" altLang="zh-CN" sz="1200" dirty="0"/>
          </a:p>
          <a:p>
            <a:pPr lvl="2" algn="just">
              <a:buFont typeface="Wingdings" pitchFamily="2" charset="2"/>
              <a:buChar char="§"/>
            </a:pPr>
            <a:endParaRPr lang="en-US" altLang="zh-CN" sz="1200" dirty="0"/>
          </a:p>
          <a:p>
            <a:pPr lvl="2" algn="just">
              <a:buFont typeface="Wingdings" pitchFamily="2" charset="2"/>
              <a:buChar char="§"/>
            </a:pPr>
            <a:endParaRPr lang="en-US" altLang="zh-CN" sz="1200" dirty="0"/>
          </a:p>
          <a:p>
            <a:pPr lvl="2" algn="just">
              <a:buFont typeface="Wingdings" pitchFamily="2" charset="2"/>
              <a:buChar char="§"/>
            </a:pPr>
            <a:endParaRPr lang="en-US" altLang="zh-CN" sz="1200" dirty="0"/>
          </a:p>
          <a:p>
            <a:pPr lvl="2" algn="just">
              <a:buFont typeface="Wingdings" pitchFamily="2" charset="2"/>
              <a:buChar char="§"/>
            </a:pPr>
            <a:endParaRPr lang="en-US" altLang="zh-CN" sz="1200" dirty="0"/>
          </a:p>
          <a:p>
            <a:pPr lvl="2" algn="just">
              <a:buFont typeface="Wingdings" pitchFamily="2" charset="2"/>
              <a:buChar char="§"/>
            </a:pPr>
            <a:endParaRPr lang="en-US" altLang="zh-CN" sz="1200" dirty="0"/>
          </a:p>
          <a:p>
            <a:pPr marL="914400" lvl="2" indent="0" algn="just">
              <a:buNone/>
            </a:pPr>
            <a:endParaRPr lang="en-US" altLang="zh-CN" sz="1200" dirty="0"/>
          </a:p>
          <a:p>
            <a:pPr marL="914400" lvl="2" indent="0" algn="just">
              <a:buNone/>
            </a:pPr>
            <a:endParaRPr lang="en-US" altLang="zh-CN" sz="1200" dirty="0"/>
          </a:p>
          <a:p>
            <a:pPr lvl="1" algn="just"/>
            <a:endParaRPr lang="en-US" altLang="zh-CN" sz="1400" dirty="0">
              <a:solidFill>
                <a:prstClr val="black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D2586A72-ED7D-E947-84C3-9199660EE5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3144" y="1121880"/>
            <a:ext cx="4242891" cy="3980744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="" xmlns:a16="http://schemas.microsoft.com/office/drawing/2014/main" id="{978EC7D6-128E-FB44-BF34-7A92AD745752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295400" y="2087271"/>
            <a:ext cx="2272377" cy="213885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="" xmlns:a16="http://schemas.microsoft.com/office/drawing/2014/main" id="{82973E27-6726-2545-AC04-4778CE2A7B39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1295400" y="1621514"/>
            <a:ext cx="1114091" cy="155177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="" xmlns:a16="http://schemas.microsoft.com/office/drawing/2014/main" id="{9E38676C-D950-D448-A582-99733B99A2CD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1371600" y="2560909"/>
            <a:ext cx="1188329" cy="1247254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="" xmlns:a16="http://schemas.microsoft.com/office/drawing/2014/main" id="{F6A5A33F-F574-F942-94AA-49D13B391325}"/>
              </a:ext>
            </a:extLst>
          </p:cNvPr>
          <p:cNvPicPr/>
          <p:nvPr/>
        </p:nvPicPr>
        <p:blipFill>
          <a:blip r:embed="rId7"/>
          <a:stretch>
            <a:fillRect/>
          </a:stretch>
        </p:blipFill>
        <p:spPr>
          <a:xfrm>
            <a:off x="990600" y="4148374"/>
            <a:ext cx="2252229" cy="26733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D6584D65-7194-634D-B694-D5043B23CE48}"/>
              </a:ext>
            </a:extLst>
          </p:cNvPr>
          <p:cNvSpPr txBox="1"/>
          <p:nvPr/>
        </p:nvSpPr>
        <p:spPr>
          <a:xfrm>
            <a:off x="1676400" y="4532846"/>
            <a:ext cx="3429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is the power of each transmitted coefficient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A53D2AB0-6B99-E541-8A31-1E7B3F1C592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1765" y="4572000"/>
            <a:ext cx="711200" cy="190500"/>
          </a:xfrm>
          <a:prstGeom prst="rect">
            <a:avLst/>
          </a:prstGeom>
        </p:spPr>
      </p:pic>
      <p:sp>
        <p:nvSpPr>
          <p:cNvPr id="57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458200" y="6507199"/>
            <a:ext cx="609600" cy="320675"/>
          </a:xfrm>
        </p:spPr>
        <p:txBody>
          <a:bodyPr/>
          <a:lstStyle/>
          <a:p>
            <a:fld id="{724CF71C-7EEE-4355-A20A-C7173B47691D}" type="slidenum">
              <a:rPr lang="en-US" smtClean="0">
                <a:solidFill>
                  <a:prstClr val="black"/>
                </a:solidFill>
              </a:rPr>
              <a:pPr/>
              <a:t>5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4701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1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1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1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1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1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1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1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1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1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1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11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11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11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11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chemeClr val="tx2">
                  <a:lumMod val="75000"/>
                </a:schemeClr>
              </a:gs>
              <a:gs pos="93000">
                <a:schemeClr val="tx2">
                  <a:lumMod val="60000"/>
                  <a:lumOff val="40000"/>
                </a:schemeClr>
              </a:gs>
              <a:gs pos="100000">
                <a:schemeClr val="bg1">
                  <a:lumMod val="95000"/>
                </a:schemeClr>
              </a:gs>
            </a:gsLst>
            <a:lin ang="0" scaled="1"/>
            <a:tileRect/>
          </a:gra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altLang="zh-CN" dirty="0">
                <a:solidFill>
                  <a:srgbClr val="FFFF00"/>
                </a:solidFill>
              </a:rPr>
              <a:t>Existing Solutions and Their Limitations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4CF71C-7EEE-4355-A20A-C7173B47691D}" type="slidenum">
              <a:rPr lang="en-US" smtClean="0">
                <a:solidFill>
                  <a:prstClr val="black"/>
                </a:solidFill>
              </a:rPr>
              <a:pPr/>
              <a:t>6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7" name="Content Placeholder 2">
            <a:extLst>
              <a:ext uri="{FF2B5EF4-FFF2-40B4-BE49-F238E27FC236}">
                <a16:creationId xmlns="" xmlns:a16="http://schemas.microsoft.com/office/drawing/2014/main" id="{72EF3654-48AD-1A43-AB76-25EBB743F8BC}"/>
              </a:ext>
            </a:extLst>
          </p:cNvPr>
          <p:cNvSpPr txBox="1">
            <a:spLocks/>
          </p:cNvSpPr>
          <p:nvPr/>
        </p:nvSpPr>
        <p:spPr>
          <a:xfrm>
            <a:off x="117389" y="922390"/>
            <a:ext cx="9214022" cy="59356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tx1">
                  <a:lumMod val="50000"/>
                  <a:lumOff val="50000"/>
                </a:schemeClr>
              </a:buClr>
              <a:buSzPct val="120000"/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50000"/>
                  <a:lumOff val="50000"/>
                </a:schemeClr>
              </a:buClr>
              <a:buFont typeface="Courier New" pitchFamily="49" charset="0"/>
              <a:buChar char="o"/>
              <a:defRPr sz="22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ü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altLang="zh-CN" sz="2000" b="1" dirty="0">
                <a:solidFill>
                  <a:srgbClr val="0000FF"/>
                </a:solidFill>
              </a:rPr>
              <a:t>Accurate signal energy distribution modeling</a:t>
            </a:r>
          </a:p>
          <a:p>
            <a:pPr algn="just"/>
            <a:endParaRPr lang="en-US" altLang="zh-CN" sz="2000" b="1" dirty="0">
              <a:solidFill>
                <a:srgbClr val="0000FF"/>
              </a:solidFill>
            </a:endParaRPr>
          </a:p>
          <a:p>
            <a:pPr algn="just"/>
            <a:endParaRPr lang="en-US" altLang="zh-CN" sz="2000" b="1" dirty="0">
              <a:solidFill>
                <a:srgbClr val="0000FF"/>
              </a:solidFill>
            </a:endParaRPr>
          </a:p>
          <a:p>
            <a:pPr algn="just"/>
            <a:endParaRPr lang="en-US" altLang="zh-CN" sz="2000" b="1" dirty="0">
              <a:solidFill>
                <a:srgbClr val="0000FF"/>
              </a:solidFill>
            </a:endParaRPr>
          </a:p>
          <a:p>
            <a:pPr algn="just"/>
            <a:endParaRPr lang="en-US" altLang="zh-CN" sz="2000" b="1" dirty="0">
              <a:solidFill>
                <a:srgbClr val="0000FF"/>
              </a:solidFill>
            </a:endParaRPr>
          </a:p>
          <a:p>
            <a:pPr algn="just"/>
            <a:endParaRPr lang="en-US" altLang="zh-CN" sz="2000" b="1" dirty="0">
              <a:solidFill>
                <a:srgbClr val="0000FF"/>
              </a:solidFill>
            </a:endParaRPr>
          </a:p>
          <a:p>
            <a:pPr algn="just"/>
            <a:endParaRPr lang="en-US" altLang="zh-CN" sz="2000" b="1" dirty="0">
              <a:solidFill>
                <a:srgbClr val="0000FF"/>
              </a:solidFill>
            </a:endParaRPr>
          </a:p>
          <a:p>
            <a:pPr algn="just"/>
            <a:endParaRPr lang="en-US" altLang="zh-CN" sz="2000" b="1" dirty="0">
              <a:solidFill>
                <a:srgbClr val="0000FF"/>
              </a:solidFill>
            </a:endParaRPr>
          </a:p>
          <a:p>
            <a:pPr algn="just"/>
            <a:endParaRPr lang="en-US" altLang="zh-CN" sz="2000" b="1" dirty="0">
              <a:solidFill>
                <a:srgbClr val="0000FF"/>
              </a:solidFill>
            </a:endParaRPr>
          </a:p>
          <a:p>
            <a:pPr algn="just"/>
            <a:endParaRPr lang="en-US" altLang="zh-CN" sz="2000" b="1" dirty="0">
              <a:solidFill>
                <a:srgbClr val="0000FF"/>
              </a:solidFill>
            </a:endParaRPr>
          </a:p>
          <a:p>
            <a:pPr algn="just"/>
            <a:endParaRPr lang="en-US" altLang="zh-CN" sz="2000" b="1" dirty="0">
              <a:solidFill>
                <a:srgbClr val="0000FF"/>
              </a:solidFill>
            </a:endParaRPr>
          </a:p>
          <a:p>
            <a:pPr marL="0" indent="0" algn="just">
              <a:buNone/>
            </a:pPr>
            <a:endParaRPr lang="en-US" altLang="zh-CN" sz="2000" b="1" dirty="0">
              <a:solidFill>
                <a:srgbClr val="0000FF"/>
              </a:solidFill>
            </a:endParaRPr>
          </a:p>
          <a:p>
            <a:pPr lvl="1" algn="just"/>
            <a:r>
              <a:rPr lang="en-US" altLang="zh-CN" sz="1400" dirty="0">
                <a:solidFill>
                  <a:srgbClr val="0000FF"/>
                </a:solidFill>
              </a:rPr>
              <a:t>Limitation</a:t>
            </a:r>
          </a:p>
          <a:p>
            <a:pPr lvl="2" algn="just">
              <a:buFont typeface="Wingdings" pitchFamily="2" charset="2"/>
              <a:buChar char="§"/>
            </a:pPr>
            <a:r>
              <a:rPr lang="en-US" altLang="zh-CN" sz="1200" dirty="0"/>
              <a:t>Softcast: performance depends on chunk size, large metadata overhead</a:t>
            </a:r>
          </a:p>
          <a:p>
            <a:pPr lvl="2" algn="just">
              <a:buFont typeface="Wingdings" pitchFamily="2" charset="2"/>
              <a:buChar char="§"/>
            </a:pPr>
            <a:r>
              <a:rPr lang="en-US" altLang="zh-CN" sz="1200" dirty="0"/>
              <a:t>L-shape modeling: simple but there is still large metadata overhead</a:t>
            </a:r>
          </a:p>
          <a:p>
            <a:pPr lvl="2" algn="just">
              <a:buFont typeface="Wingdings" pitchFamily="2" charset="2"/>
              <a:buChar char="§"/>
            </a:pPr>
            <a:r>
              <a:rPr lang="en-US" altLang="zh-CN" sz="1200" dirty="0"/>
              <a:t>Gaussian Markov Random Field (GMRF) modeling: complex and not accurate enough</a:t>
            </a:r>
          </a:p>
          <a:p>
            <a:pPr lvl="2" algn="just"/>
            <a:endParaRPr lang="en-US" altLang="zh-CN" sz="1600" b="1" dirty="0">
              <a:solidFill>
                <a:srgbClr val="0000FF"/>
              </a:solidFill>
            </a:endParaRPr>
          </a:p>
          <a:p>
            <a:pPr marL="457200" lvl="1" indent="0" algn="just">
              <a:buNone/>
            </a:pPr>
            <a:endParaRPr lang="en-US" altLang="zh-CN" sz="1200" dirty="0"/>
          </a:p>
          <a:p>
            <a:pPr lvl="2" algn="just">
              <a:buFont typeface="Wingdings" pitchFamily="2" charset="2"/>
              <a:buChar char="§"/>
            </a:pPr>
            <a:endParaRPr lang="en-US" altLang="zh-CN" sz="1200" dirty="0"/>
          </a:p>
          <a:p>
            <a:pPr lvl="2" algn="just">
              <a:buFont typeface="Wingdings" pitchFamily="2" charset="2"/>
              <a:buChar char="§"/>
            </a:pPr>
            <a:endParaRPr lang="en-US" altLang="zh-CN" sz="1200" dirty="0"/>
          </a:p>
          <a:p>
            <a:pPr lvl="2" algn="just">
              <a:buFont typeface="Wingdings" pitchFamily="2" charset="2"/>
              <a:buChar char="§"/>
            </a:pPr>
            <a:endParaRPr lang="en-US" altLang="zh-CN" sz="1200" dirty="0"/>
          </a:p>
          <a:p>
            <a:pPr lvl="2" algn="just">
              <a:buFont typeface="Wingdings" pitchFamily="2" charset="2"/>
              <a:buChar char="§"/>
            </a:pPr>
            <a:endParaRPr lang="en-US" altLang="zh-CN" sz="1200" dirty="0"/>
          </a:p>
          <a:p>
            <a:pPr lvl="2" algn="just">
              <a:buFont typeface="Wingdings" pitchFamily="2" charset="2"/>
              <a:buChar char="§"/>
            </a:pPr>
            <a:endParaRPr lang="en-US" altLang="zh-CN" sz="1200" dirty="0"/>
          </a:p>
          <a:p>
            <a:pPr lvl="2" algn="just">
              <a:buFont typeface="Wingdings" pitchFamily="2" charset="2"/>
              <a:buChar char="§"/>
            </a:pPr>
            <a:endParaRPr lang="en-US" altLang="zh-CN" sz="1200" dirty="0"/>
          </a:p>
          <a:p>
            <a:pPr lvl="2" algn="just">
              <a:buFont typeface="Wingdings" pitchFamily="2" charset="2"/>
              <a:buChar char="§"/>
            </a:pPr>
            <a:endParaRPr lang="en-US" altLang="zh-CN" sz="1200" dirty="0"/>
          </a:p>
          <a:p>
            <a:pPr lvl="2" algn="just">
              <a:buFont typeface="Wingdings" pitchFamily="2" charset="2"/>
              <a:buChar char="§"/>
            </a:pPr>
            <a:endParaRPr lang="en-US" altLang="zh-CN" sz="1200" dirty="0"/>
          </a:p>
          <a:p>
            <a:pPr lvl="2" algn="just">
              <a:buFont typeface="Wingdings" pitchFamily="2" charset="2"/>
              <a:buChar char="§"/>
            </a:pPr>
            <a:endParaRPr lang="en-US" altLang="zh-CN" sz="1200" dirty="0"/>
          </a:p>
          <a:p>
            <a:pPr lvl="2" algn="just">
              <a:buFont typeface="Wingdings" pitchFamily="2" charset="2"/>
              <a:buChar char="§"/>
            </a:pPr>
            <a:endParaRPr lang="en-US" altLang="zh-CN" sz="1200" dirty="0"/>
          </a:p>
          <a:p>
            <a:pPr lvl="2" algn="just">
              <a:buFont typeface="Wingdings" pitchFamily="2" charset="2"/>
              <a:buChar char="§"/>
            </a:pPr>
            <a:endParaRPr lang="en-US" altLang="zh-CN" sz="1200" dirty="0"/>
          </a:p>
          <a:p>
            <a:pPr lvl="2" algn="just">
              <a:buFont typeface="Wingdings" pitchFamily="2" charset="2"/>
              <a:buChar char="§"/>
            </a:pPr>
            <a:endParaRPr lang="en-US" altLang="zh-CN" sz="1200" dirty="0"/>
          </a:p>
          <a:p>
            <a:pPr lvl="2" algn="just">
              <a:buFont typeface="Wingdings" pitchFamily="2" charset="2"/>
              <a:buChar char="§"/>
            </a:pPr>
            <a:endParaRPr lang="en-US" altLang="zh-CN" sz="1200" dirty="0"/>
          </a:p>
          <a:p>
            <a:pPr lvl="2" algn="just">
              <a:buFont typeface="Wingdings" pitchFamily="2" charset="2"/>
              <a:buChar char="§"/>
            </a:pPr>
            <a:endParaRPr lang="en-US" altLang="zh-CN" sz="1200" dirty="0"/>
          </a:p>
          <a:p>
            <a:pPr lvl="2" algn="just">
              <a:buFont typeface="Wingdings" pitchFamily="2" charset="2"/>
              <a:buChar char="§"/>
            </a:pPr>
            <a:endParaRPr lang="en-US" altLang="zh-CN" sz="1200" dirty="0"/>
          </a:p>
          <a:p>
            <a:pPr lvl="2" algn="just">
              <a:buFont typeface="Wingdings" pitchFamily="2" charset="2"/>
              <a:buChar char="§"/>
            </a:pPr>
            <a:endParaRPr lang="en-US" altLang="zh-CN" sz="1200" dirty="0"/>
          </a:p>
          <a:p>
            <a:pPr lvl="2" algn="just">
              <a:buFont typeface="Wingdings" pitchFamily="2" charset="2"/>
              <a:buChar char="§"/>
            </a:pPr>
            <a:endParaRPr lang="en-US" altLang="zh-CN" sz="1200" dirty="0"/>
          </a:p>
          <a:p>
            <a:pPr lvl="2" algn="just">
              <a:buFont typeface="Wingdings" pitchFamily="2" charset="2"/>
              <a:buChar char="§"/>
            </a:pPr>
            <a:endParaRPr lang="en-US" altLang="zh-CN" sz="1200" dirty="0"/>
          </a:p>
          <a:p>
            <a:pPr lvl="2" algn="just">
              <a:buFont typeface="Wingdings" pitchFamily="2" charset="2"/>
              <a:buChar char="§"/>
            </a:pPr>
            <a:endParaRPr lang="en-US" altLang="zh-CN" sz="1200" dirty="0"/>
          </a:p>
          <a:p>
            <a:pPr lvl="2" algn="just">
              <a:buFont typeface="Wingdings" pitchFamily="2" charset="2"/>
              <a:buChar char="§"/>
            </a:pPr>
            <a:endParaRPr lang="en-US" altLang="zh-CN" sz="1200" dirty="0"/>
          </a:p>
          <a:p>
            <a:pPr lvl="2" algn="just">
              <a:buFont typeface="Wingdings" pitchFamily="2" charset="2"/>
              <a:buChar char="§"/>
            </a:pPr>
            <a:endParaRPr lang="en-US" altLang="zh-CN" sz="1200" dirty="0"/>
          </a:p>
          <a:p>
            <a:pPr lvl="2" algn="just">
              <a:buFont typeface="Wingdings" pitchFamily="2" charset="2"/>
              <a:buChar char="§"/>
            </a:pPr>
            <a:endParaRPr lang="en-US" altLang="zh-CN" sz="1200" dirty="0"/>
          </a:p>
          <a:p>
            <a:pPr lvl="2" algn="just">
              <a:buFont typeface="Wingdings" pitchFamily="2" charset="2"/>
              <a:buChar char="§"/>
            </a:pPr>
            <a:endParaRPr lang="en-US" altLang="zh-CN" sz="1200" dirty="0"/>
          </a:p>
          <a:p>
            <a:pPr lvl="2" algn="just">
              <a:buFont typeface="Wingdings" pitchFamily="2" charset="2"/>
              <a:buChar char="§"/>
            </a:pPr>
            <a:endParaRPr lang="en-US" altLang="zh-CN" sz="1200" dirty="0"/>
          </a:p>
          <a:p>
            <a:pPr lvl="2" algn="just">
              <a:buFont typeface="Wingdings" pitchFamily="2" charset="2"/>
              <a:buChar char="§"/>
            </a:pPr>
            <a:endParaRPr lang="en-US" altLang="zh-CN" sz="1200" dirty="0"/>
          </a:p>
          <a:p>
            <a:pPr lvl="2" algn="just">
              <a:buFont typeface="Wingdings" pitchFamily="2" charset="2"/>
              <a:buChar char="§"/>
            </a:pPr>
            <a:endParaRPr lang="en-US" altLang="zh-CN" sz="1200" dirty="0"/>
          </a:p>
          <a:p>
            <a:pPr lvl="2" algn="just">
              <a:buFont typeface="Wingdings" pitchFamily="2" charset="2"/>
              <a:buChar char="§"/>
            </a:pPr>
            <a:endParaRPr lang="en-US" altLang="zh-CN" sz="1200" dirty="0"/>
          </a:p>
          <a:p>
            <a:pPr lvl="2" algn="just">
              <a:buFont typeface="Wingdings" pitchFamily="2" charset="2"/>
              <a:buChar char="§"/>
            </a:pPr>
            <a:endParaRPr lang="en-US" altLang="zh-CN" sz="1200" dirty="0"/>
          </a:p>
          <a:p>
            <a:pPr marL="914400" lvl="2" indent="0" algn="just">
              <a:buNone/>
            </a:pPr>
            <a:endParaRPr lang="en-US" altLang="zh-CN" sz="1200" dirty="0"/>
          </a:p>
          <a:p>
            <a:pPr marL="914400" lvl="2" indent="0" algn="just">
              <a:buNone/>
            </a:pPr>
            <a:endParaRPr lang="en-US" altLang="zh-CN" sz="1200" dirty="0"/>
          </a:p>
          <a:p>
            <a:pPr lvl="1" algn="just"/>
            <a:endParaRPr lang="en-US" altLang="zh-CN" sz="1400" dirty="0">
              <a:solidFill>
                <a:prstClr val="black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="" xmlns:a16="http://schemas.microsoft.com/office/drawing/2014/main" id="{C4AB741E-34B3-4F47-B023-24CFB00C80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7349" y="21172895"/>
            <a:ext cx="7975603" cy="700205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="" xmlns:a16="http://schemas.microsoft.com/office/drawing/2014/main" id="{35EA9A28-C92E-4F49-A154-C20B964781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06289" y="20878755"/>
            <a:ext cx="8771013" cy="772114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="" xmlns:a16="http://schemas.microsoft.com/office/drawing/2014/main" id="{E9277053-2A07-3946-AD1B-7799F40332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9749" y="21325295"/>
            <a:ext cx="7975603" cy="700205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="" xmlns:a16="http://schemas.microsoft.com/office/drawing/2014/main" id="{F35A67D4-75BB-4144-AEBE-03AFB03D13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58689" y="21031155"/>
            <a:ext cx="8771013" cy="772114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="" xmlns:a16="http://schemas.microsoft.com/office/drawing/2014/main" id="{E941A143-49FA-F249-B8FA-747ED94DAFC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57200" y="1323476"/>
            <a:ext cx="3666197" cy="321849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="" xmlns:a16="http://schemas.microsoft.com/office/drawing/2014/main" id="{939CD4DB-4938-C149-8743-F323BF0E75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06289" y="20878755"/>
            <a:ext cx="8771013" cy="772114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="" xmlns:a16="http://schemas.microsoft.com/office/drawing/2014/main" id="{0C2DCA3D-7A78-084B-B515-CDAAE85207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64756" y="24198139"/>
            <a:ext cx="1435100" cy="5080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="" xmlns:a16="http://schemas.microsoft.com/office/drawing/2014/main" id="{A87258CC-3872-3446-8FA6-701CE82C2D17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699000" y="1344572"/>
            <a:ext cx="3655964" cy="321849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="" xmlns:a16="http://schemas.microsoft.com/office/drawing/2014/main" id="{B827A652-C65B-C54F-A73B-422F15F70305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8143866" y="2707616"/>
            <a:ext cx="882745" cy="312476"/>
          </a:xfrm>
          <a:prstGeom prst="rect">
            <a:avLst/>
          </a:prstGeom>
        </p:spPr>
      </p:pic>
      <p:sp>
        <p:nvSpPr>
          <p:cNvPr id="27" name="文本框 167">
            <a:extLst>
              <a:ext uri="{FF2B5EF4-FFF2-40B4-BE49-F238E27FC236}">
                <a16:creationId xmlns="" xmlns:a16="http://schemas.microsoft.com/office/drawing/2014/main" id="{804F36E3-7669-A04B-B9F2-34F0B6B64420}"/>
              </a:ext>
            </a:extLst>
          </p:cNvPr>
          <p:cNvSpPr txBox="1"/>
          <p:nvPr/>
        </p:nvSpPr>
        <p:spPr>
          <a:xfrm>
            <a:off x="861584" y="28147110"/>
            <a:ext cx="890148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i="1" dirty="0"/>
              <a:t>(a) the original video sequence (b) the corresponding DCT coefficients (c) the corresponding power (d) the corresponding power scaling coefficients</a:t>
            </a:r>
          </a:p>
        </p:txBody>
      </p:sp>
      <p:sp>
        <p:nvSpPr>
          <p:cNvPr id="29" name="文本框 167">
            <a:extLst>
              <a:ext uri="{FF2B5EF4-FFF2-40B4-BE49-F238E27FC236}">
                <a16:creationId xmlns="" xmlns:a16="http://schemas.microsoft.com/office/drawing/2014/main" id="{263E1F3E-F582-FF4A-B3B6-43C239BC704F}"/>
              </a:ext>
            </a:extLst>
          </p:cNvPr>
          <p:cNvSpPr txBox="1"/>
          <p:nvPr/>
        </p:nvSpPr>
        <p:spPr>
          <a:xfrm>
            <a:off x="142789" y="4550441"/>
            <a:ext cx="40333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200" dirty="0"/>
              <a:t>(a) the original video sequence (b) the corresponding DCT coefficients (c) the corresponding power (d) the corresponding power scaling coefficients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E693216C-9F1D-874E-8EFE-65CCC109AE59}"/>
              </a:ext>
            </a:extLst>
          </p:cNvPr>
          <p:cNvSpPr txBox="1"/>
          <p:nvPr/>
        </p:nvSpPr>
        <p:spPr>
          <a:xfrm>
            <a:off x="4724400" y="4563070"/>
            <a:ext cx="3200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 (a) Signal empirical distributions (SED) </a:t>
            </a:r>
          </a:p>
          <a:p>
            <a:pPr algn="ctr"/>
            <a:r>
              <a:rPr lang="en-US" sz="1200" dirty="0"/>
              <a:t>for picture Lena, gray (b) </a:t>
            </a:r>
            <a:r>
              <a:rPr lang="en-US" sz="1200" dirty="0" err="1"/>
              <a:t>SoftCast</a:t>
            </a:r>
            <a:r>
              <a:rPr lang="en-US" sz="1200" dirty="0"/>
              <a:t> (c) L-shape modeling (d) GMRF modeling</a:t>
            </a:r>
          </a:p>
          <a:p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CDE0700B-AF86-644D-B942-C5A87F7B7A2D}"/>
              </a:ext>
            </a:extLst>
          </p:cNvPr>
          <p:cNvSpPr txBox="1"/>
          <p:nvPr/>
        </p:nvSpPr>
        <p:spPr>
          <a:xfrm>
            <a:off x="-35011" y="6507199"/>
            <a:ext cx="92140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[1] T. </a:t>
            </a:r>
            <a:r>
              <a:rPr lang="en-US" sz="800" dirty="0" err="1"/>
              <a:t>Fujihashi</a:t>
            </a:r>
            <a:r>
              <a:rPr lang="en-US" sz="800" dirty="0"/>
              <a:t>, T. Koike-</a:t>
            </a:r>
            <a:r>
              <a:rPr lang="en-US" sz="800" dirty="0" err="1"/>
              <a:t>Akino</a:t>
            </a:r>
            <a:r>
              <a:rPr lang="en-US" sz="800" dirty="0"/>
              <a:t>, T. Watanabe, and P. V. </a:t>
            </a:r>
            <a:r>
              <a:rPr lang="en-US" sz="800" dirty="0" err="1"/>
              <a:t>Orlik</a:t>
            </a:r>
            <a:r>
              <a:rPr lang="en-US" sz="800" dirty="0"/>
              <a:t>, “High-quality soft video delivery with GMRF-based overhead reduction,” IEEE Trans. Multimedia, vol. 20, no. 2, pp. 473–483, Feb. 2018.</a:t>
            </a:r>
          </a:p>
          <a:p>
            <a:r>
              <a:rPr lang="en-US" altLang="zh-CN" sz="800" dirty="0"/>
              <a:t>[2] R. </a:t>
            </a:r>
            <a:r>
              <a:rPr lang="en-US" altLang="zh-CN" sz="800" dirty="0" err="1"/>
              <a:t>Xiong</a:t>
            </a:r>
            <a:r>
              <a:rPr lang="en-US" altLang="zh-CN" sz="800" dirty="0"/>
              <a:t>, J. Zhang, F. Wu, J. Xu, and W. Gao, “Power distortion optimization for </a:t>
            </a:r>
            <a:r>
              <a:rPr lang="en-US" altLang="zh-CN" sz="800" dirty="0" err="1"/>
              <a:t>uncoded</a:t>
            </a:r>
            <a:r>
              <a:rPr lang="en-US" altLang="zh-CN" sz="800" dirty="0"/>
              <a:t> linear transformed transmission of images and videos,” IEEE Trans. Image Process., vol. 26, no. 1, pp. 222–236, Jan. 2017.</a:t>
            </a:r>
          </a:p>
          <a:p>
            <a:endParaRPr lang="en-US" sz="800" dirty="0"/>
          </a:p>
        </p:txBody>
      </p:sp>
      <p:sp>
        <p:nvSpPr>
          <p:cNvPr id="33" name="Right Arrow 32">
            <a:extLst>
              <a:ext uri="{FF2B5EF4-FFF2-40B4-BE49-F238E27FC236}">
                <a16:creationId xmlns="" xmlns:a16="http://schemas.microsoft.com/office/drawing/2014/main" id="{3C705CEA-26E4-764E-94E1-C3A0C04E2FCC}"/>
              </a:ext>
            </a:extLst>
          </p:cNvPr>
          <p:cNvSpPr/>
          <p:nvPr/>
        </p:nvSpPr>
        <p:spPr>
          <a:xfrm>
            <a:off x="2023598" y="2456224"/>
            <a:ext cx="533400" cy="332708"/>
          </a:xfrm>
          <a:prstGeom prst="right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557884B3-7EB1-6742-A090-947D6377D876}"/>
              </a:ext>
            </a:extLst>
          </p:cNvPr>
          <p:cNvSpPr txBox="1"/>
          <p:nvPr/>
        </p:nvSpPr>
        <p:spPr>
          <a:xfrm>
            <a:off x="2023598" y="2468689"/>
            <a:ext cx="60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DCT</a:t>
            </a:r>
            <a:endParaRPr 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="" xmlns:a16="http://schemas.microsoft.com/office/drawing/2014/main" id="{A3A1CA06-83CE-D940-9DB9-5A6374E3E727}"/>
              </a:ext>
            </a:extLst>
          </p:cNvPr>
          <p:cNvSpPr txBox="1"/>
          <p:nvPr/>
        </p:nvSpPr>
        <p:spPr>
          <a:xfrm>
            <a:off x="3046062" y="2668744"/>
            <a:ext cx="16002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FF0000"/>
                </a:solidFill>
              </a:rPr>
              <a:t>DCT coefficients into chunks</a:t>
            </a:r>
          </a:p>
        </p:txBody>
      </p:sp>
    </p:spTree>
    <p:extLst>
      <p:ext uri="{BB962C8B-B14F-4D97-AF65-F5344CB8AC3E}">
        <p14:creationId xmlns:p14="http://schemas.microsoft.com/office/powerpoint/2010/main" val="1203457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chemeClr val="tx2">
                  <a:lumMod val="75000"/>
                </a:schemeClr>
              </a:gs>
              <a:gs pos="93000">
                <a:schemeClr val="tx2">
                  <a:lumMod val="60000"/>
                  <a:lumOff val="40000"/>
                </a:schemeClr>
              </a:gs>
              <a:gs pos="100000">
                <a:schemeClr val="bg1">
                  <a:lumMod val="95000"/>
                </a:schemeClr>
              </a:gs>
            </a:gsLst>
            <a:lin ang="0" scaled="1"/>
            <a:tileRect/>
          </a:gra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altLang="zh-CN" dirty="0">
                <a:solidFill>
                  <a:srgbClr val="FFFF00"/>
                </a:solidFill>
              </a:rPr>
              <a:t>Existing Solutions and Their Limitations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4CF71C-7EEE-4355-A20A-C7173B47691D}" type="slidenum">
              <a:rPr lang="en-US" smtClean="0">
                <a:solidFill>
                  <a:prstClr val="black"/>
                </a:solidFill>
              </a:rPr>
              <a:pPr/>
              <a:t>7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7" name="Content Placeholder 2">
            <a:extLst>
              <a:ext uri="{FF2B5EF4-FFF2-40B4-BE49-F238E27FC236}">
                <a16:creationId xmlns="" xmlns:a16="http://schemas.microsoft.com/office/drawing/2014/main" id="{72EF3654-48AD-1A43-AB76-25EBB743F8BC}"/>
              </a:ext>
            </a:extLst>
          </p:cNvPr>
          <p:cNvSpPr txBox="1">
            <a:spLocks/>
          </p:cNvSpPr>
          <p:nvPr/>
        </p:nvSpPr>
        <p:spPr>
          <a:xfrm>
            <a:off x="117389" y="922390"/>
            <a:ext cx="9214022" cy="50212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tx1">
                  <a:lumMod val="50000"/>
                  <a:lumOff val="50000"/>
                </a:schemeClr>
              </a:buClr>
              <a:buSzPct val="120000"/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50000"/>
                  <a:lumOff val="50000"/>
                </a:schemeClr>
              </a:buClr>
              <a:buFont typeface="Courier New" pitchFamily="49" charset="0"/>
              <a:buChar char="o"/>
              <a:defRPr sz="22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ü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altLang="zh-CN" sz="2000" b="1" dirty="0">
                <a:solidFill>
                  <a:srgbClr val="0000FF"/>
                </a:solidFill>
              </a:rPr>
              <a:t>Joint power and bandwidth allocation</a:t>
            </a:r>
          </a:p>
          <a:p>
            <a:pPr lvl="1" algn="just"/>
            <a:r>
              <a:rPr lang="en-US" altLang="zh-CN" sz="1400" dirty="0">
                <a:solidFill>
                  <a:srgbClr val="0000FF"/>
                </a:solidFill>
              </a:rPr>
              <a:t>A large redundancy in the DCT coefficient</a:t>
            </a:r>
          </a:p>
          <a:p>
            <a:pPr lvl="1" algn="just"/>
            <a:endParaRPr lang="en-US" altLang="zh-CN" sz="1800" b="1" dirty="0">
              <a:solidFill>
                <a:srgbClr val="0000FF"/>
              </a:solidFill>
            </a:endParaRPr>
          </a:p>
          <a:p>
            <a:pPr lvl="1" algn="just"/>
            <a:endParaRPr lang="en-US" altLang="zh-CN" sz="1800" b="1" dirty="0">
              <a:solidFill>
                <a:srgbClr val="0000FF"/>
              </a:solidFill>
            </a:endParaRPr>
          </a:p>
          <a:p>
            <a:pPr lvl="1" algn="just"/>
            <a:endParaRPr lang="en-US" altLang="zh-CN" sz="1800" b="1" dirty="0">
              <a:solidFill>
                <a:srgbClr val="0000FF"/>
              </a:solidFill>
            </a:endParaRPr>
          </a:p>
          <a:p>
            <a:pPr lvl="1" algn="just"/>
            <a:endParaRPr lang="en-US" altLang="zh-CN" sz="1800" b="1" dirty="0">
              <a:solidFill>
                <a:srgbClr val="0000FF"/>
              </a:solidFill>
            </a:endParaRPr>
          </a:p>
          <a:p>
            <a:pPr lvl="1" algn="just"/>
            <a:endParaRPr lang="en-US" altLang="zh-CN" sz="1800" b="1" dirty="0">
              <a:solidFill>
                <a:srgbClr val="0000FF"/>
              </a:solidFill>
            </a:endParaRPr>
          </a:p>
          <a:p>
            <a:pPr lvl="1" algn="just"/>
            <a:endParaRPr lang="en-US" altLang="zh-CN" sz="1800" b="1" dirty="0">
              <a:solidFill>
                <a:srgbClr val="0000FF"/>
              </a:solidFill>
            </a:endParaRPr>
          </a:p>
          <a:p>
            <a:pPr lvl="1" algn="just"/>
            <a:endParaRPr lang="en-US" altLang="zh-CN" sz="1800" b="1" dirty="0">
              <a:solidFill>
                <a:srgbClr val="0000FF"/>
              </a:solidFill>
            </a:endParaRPr>
          </a:p>
          <a:p>
            <a:pPr lvl="1" algn="just"/>
            <a:r>
              <a:rPr lang="en-US" altLang="zh-CN" sz="1400" dirty="0">
                <a:solidFill>
                  <a:srgbClr val="0000FF"/>
                </a:solidFill>
              </a:rPr>
              <a:t>Power and bandwidth tradeoff</a:t>
            </a:r>
          </a:p>
          <a:p>
            <a:pPr lvl="2" algn="just">
              <a:buFont typeface="Wingdings" pitchFamily="2" charset="2"/>
              <a:buChar char="§"/>
            </a:pPr>
            <a:r>
              <a:rPr lang="en-US" altLang="zh-CN" sz="1200" dirty="0"/>
              <a:t>Cost-distortion optimization solution (heuristic)</a:t>
            </a:r>
          </a:p>
          <a:p>
            <a:pPr lvl="2" algn="just">
              <a:buFont typeface="Wingdings" pitchFamily="2" charset="2"/>
              <a:buChar char="§"/>
            </a:pPr>
            <a:r>
              <a:rPr lang="en-US" altLang="zh-CN" sz="1200" dirty="0"/>
              <a:t>Resource allocation algorithm design</a:t>
            </a:r>
            <a:endParaRPr lang="en-US" altLang="zh-CN" sz="2000" b="1" dirty="0">
              <a:solidFill>
                <a:srgbClr val="0000FF"/>
              </a:solidFill>
            </a:endParaRPr>
          </a:p>
          <a:p>
            <a:pPr marL="0" indent="0" algn="just">
              <a:buNone/>
            </a:pPr>
            <a:endParaRPr lang="en-US" altLang="zh-CN" sz="2000" b="1" dirty="0">
              <a:solidFill>
                <a:srgbClr val="0000FF"/>
              </a:solidFill>
            </a:endParaRPr>
          </a:p>
          <a:p>
            <a:pPr lvl="1" algn="just"/>
            <a:r>
              <a:rPr lang="en-US" altLang="zh-CN" sz="1400" dirty="0">
                <a:solidFill>
                  <a:srgbClr val="0000FF"/>
                </a:solidFill>
              </a:rPr>
              <a:t>Limitation</a:t>
            </a:r>
          </a:p>
          <a:p>
            <a:pPr lvl="2" algn="just">
              <a:buFont typeface="Wingdings" pitchFamily="2" charset="2"/>
              <a:buChar char="§"/>
            </a:pPr>
            <a:r>
              <a:rPr lang="en-US" altLang="zh-CN" sz="1200" dirty="0"/>
              <a:t>Only works in single-input single-output (SISO) channel </a:t>
            </a:r>
          </a:p>
          <a:p>
            <a:pPr lvl="2" algn="just">
              <a:buFont typeface="Wingdings" pitchFamily="2" charset="2"/>
              <a:buChar char="§"/>
            </a:pPr>
            <a:r>
              <a:rPr lang="en-US" altLang="zh-CN" sz="1200" dirty="0"/>
              <a:t>A cross-layer joint optimization is needed</a:t>
            </a:r>
            <a:endParaRPr lang="en-US" altLang="zh-CN" sz="1600" dirty="0"/>
          </a:p>
          <a:p>
            <a:pPr marL="457200" lvl="1" indent="0" algn="just">
              <a:buNone/>
            </a:pPr>
            <a:endParaRPr lang="en-US" altLang="zh-CN" sz="1200" dirty="0"/>
          </a:p>
          <a:p>
            <a:pPr lvl="2" algn="just">
              <a:buFont typeface="Wingdings" pitchFamily="2" charset="2"/>
              <a:buChar char="§"/>
            </a:pPr>
            <a:endParaRPr lang="en-US" altLang="zh-CN" sz="1200" dirty="0"/>
          </a:p>
          <a:p>
            <a:pPr lvl="2" algn="just">
              <a:buFont typeface="Wingdings" pitchFamily="2" charset="2"/>
              <a:buChar char="§"/>
            </a:pPr>
            <a:endParaRPr lang="en-US" altLang="zh-CN" sz="1200" dirty="0"/>
          </a:p>
          <a:p>
            <a:pPr lvl="2" algn="just">
              <a:buFont typeface="Wingdings" pitchFamily="2" charset="2"/>
              <a:buChar char="§"/>
            </a:pPr>
            <a:endParaRPr lang="en-US" altLang="zh-CN" sz="1200" dirty="0"/>
          </a:p>
          <a:p>
            <a:pPr lvl="2" algn="just">
              <a:buFont typeface="Wingdings" pitchFamily="2" charset="2"/>
              <a:buChar char="§"/>
            </a:pPr>
            <a:endParaRPr lang="en-US" altLang="zh-CN" sz="1200" dirty="0"/>
          </a:p>
          <a:p>
            <a:pPr lvl="2" algn="just">
              <a:buFont typeface="Wingdings" pitchFamily="2" charset="2"/>
              <a:buChar char="§"/>
            </a:pPr>
            <a:endParaRPr lang="en-US" altLang="zh-CN" sz="1200" dirty="0"/>
          </a:p>
          <a:p>
            <a:pPr lvl="2" algn="just">
              <a:buFont typeface="Wingdings" pitchFamily="2" charset="2"/>
              <a:buChar char="§"/>
            </a:pPr>
            <a:endParaRPr lang="en-US" altLang="zh-CN" sz="1200" dirty="0"/>
          </a:p>
          <a:p>
            <a:pPr lvl="2" algn="just">
              <a:buFont typeface="Wingdings" pitchFamily="2" charset="2"/>
              <a:buChar char="§"/>
            </a:pPr>
            <a:endParaRPr lang="en-US" altLang="zh-CN" sz="1200" dirty="0"/>
          </a:p>
          <a:p>
            <a:pPr lvl="2" algn="just">
              <a:buFont typeface="Wingdings" pitchFamily="2" charset="2"/>
              <a:buChar char="§"/>
            </a:pPr>
            <a:endParaRPr lang="en-US" altLang="zh-CN" sz="1200" dirty="0"/>
          </a:p>
          <a:p>
            <a:pPr lvl="2" algn="just">
              <a:buFont typeface="Wingdings" pitchFamily="2" charset="2"/>
              <a:buChar char="§"/>
            </a:pPr>
            <a:endParaRPr lang="en-US" altLang="zh-CN" sz="1200" dirty="0"/>
          </a:p>
          <a:p>
            <a:pPr lvl="2" algn="just">
              <a:buFont typeface="Wingdings" pitchFamily="2" charset="2"/>
              <a:buChar char="§"/>
            </a:pPr>
            <a:endParaRPr lang="en-US" altLang="zh-CN" sz="1200" dirty="0"/>
          </a:p>
          <a:p>
            <a:pPr lvl="2" algn="just">
              <a:buFont typeface="Wingdings" pitchFamily="2" charset="2"/>
              <a:buChar char="§"/>
            </a:pPr>
            <a:endParaRPr lang="en-US" altLang="zh-CN" sz="1200" dirty="0"/>
          </a:p>
          <a:p>
            <a:pPr lvl="2" algn="just">
              <a:buFont typeface="Wingdings" pitchFamily="2" charset="2"/>
              <a:buChar char="§"/>
            </a:pPr>
            <a:endParaRPr lang="en-US" altLang="zh-CN" sz="1200" dirty="0"/>
          </a:p>
          <a:p>
            <a:pPr lvl="2" algn="just">
              <a:buFont typeface="Wingdings" pitchFamily="2" charset="2"/>
              <a:buChar char="§"/>
            </a:pPr>
            <a:endParaRPr lang="en-US" altLang="zh-CN" sz="1200" dirty="0"/>
          </a:p>
          <a:p>
            <a:pPr lvl="2" algn="just">
              <a:buFont typeface="Wingdings" pitchFamily="2" charset="2"/>
              <a:buChar char="§"/>
            </a:pPr>
            <a:endParaRPr lang="en-US" altLang="zh-CN" sz="1200" dirty="0"/>
          </a:p>
          <a:p>
            <a:pPr lvl="2" algn="just">
              <a:buFont typeface="Wingdings" pitchFamily="2" charset="2"/>
              <a:buChar char="§"/>
            </a:pPr>
            <a:endParaRPr lang="en-US" altLang="zh-CN" sz="1200" dirty="0"/>
          </a:p>
          <a:p>
            <a:pPr lvl="2" algn="just">
              <a:buFont typeface="Wingdings" pitchFamily="2" charset="2"/>
              <a:buChar char="§"/>
            </a:pPr>
            <a:endParaRPr lang="en-US" altLang="zh-CN" sz="1200" dirty="0"/>
          </a:p>
          <a:p>
            <a:pPr lvl="2" algn="just">
              <a:buFont typeface="Wingdings" pitchFamily="2" charset="2"/>
              <a:buChar char="§"/>
            </a:pPr>
            <a:endParaRPr lang="en-US" altLang="zh-CN" sz="1200" dirty="0"/>
          </a:p>
          <a:p>
            <a:pPr lvl="2" algn="just">
              <a:buFont typeface="Wingdings" pitchFamily="2" charset="2"/>
              <a:buChar char="§"/>
            </a:pPr>
            <a:endParaRPr lang="en-US" altLang="zh-CN" sz="1200" dirty="0"/>
          </a:p>
          <a:p>
            <a:pPr lvl="2" algn="just">
              <a:buFont typeface="Wingdings" pitchFamily="2" charset="2"/>
              <a:buChar char="§"/>
            </a:pPr>
            <a:endParaRPr lang="en-US" altLang="zh-CN" sz="1200" dirty="0"/>
          </a:p>
          <a:p>
            <a:pPr lvl="2" algn="just">
              <a:buFont typeface="Wingdings" pitchFamily="2" charset="2"/>
              <a:buChar char="§"/>
            </a:pPr>
            <a:endParaRPr lang="en-US" altLang="zh-CN" sz="1200" dirty="0"/>
          </a:p>
          <a:p>
            <a:pPr lvl="2" algn="just">
              <a:buFont typeface="Wingdings" pitchFamily="2" charset="2"/>
              <a:buChar char="§"/>
            </a:pPr>
            <a:endParaRPr lang="en-US" altLang="zh-CN" sz="1200" dirty="0"/>
          </a:p>
          <a:p>
            <a:pPr lvl="2" algn="just">
              <a:buFont typeface="Wingdings" pitchFamily="2" charset="2"/>
              <a:buChar char="§"/>
            </a:pPr>
            <a:endParaRPr lang="en-US" altLang="zh-CN" sz="1200" dirty="0"/>
          </a:p>
          <a:p>
            <a:pPr lvl="2" algn="just">
              <a:buFont typeface="Wingdings" pitchFamily="2" charset="2"/>
              <a:buChar char="§"/>
            </a:pPr>
            <a:endParaRPr lang="en-US" altLang="zh-CN" sz="1200" dirty="0"/>
          </a:p>
          <a:p>
            <a:pPr lvl="2" algn="just">
              <a:buFont typeface="Wingdings" pitchFamily="2" charset="2"/>
              <a:buChar char="§"/>
            </a:pPr>
            <a:endParaRPr lang="en-US" altLang="zh-CN" sz="1200" dirty="0"/>
          </a:p>
          <a:p>
            <a:pPr lvl="2" algn="just">
              <a:buFont typeface="Wingdings" pitchFamily="2" charset="2"/>
              <a:buChar char="§"/>
            </a:pPr>
            <a:endParaRPr lang="en-US" altLang="zh-CN" sz="1200" dirty="0"/>
          </a:p>
          <a:p>
            <a:pPr lvl="2" algn="just">
              <a:buFont typeface="Wingdings" pitchFamily="2" charset="2"/>
              <a:buChar char="§"/>
            </a:pPr>
            <a:endParaRPr lang="en-US" altLang="zh-CN" sz="1200" dirty="0"/>
          </a:p>
          <a:p>
            <a:pPr lvl="2" algn="just">
              <a:buFont typeface="Wingdings" pitchFamily="2" charset="2"/>
              <a:buChar char="§"/>
            </a:pPr>
            <a:endParaRPr lang="en-US" altLang="zh-CN" sz="1200" dirty="0"/>
          </a:p>
          <a:p>
            <a:pPr lvl="2" algn="just">
              <a:buFont typeface="Wingdings" pitchFamily="2" charset="2"/>
              <a:buChar char="§"/>
            </a:pPr>
            <a:endParaRPr lang="en-US" altLang="zh-CN" sz="1200" dirty="0"/>
          </a:p>
          <a:p>
            <a:pPr marL="914400" lvl="2" indent="0" algn="just">
              <a:buNone/>
            </a:pPr>
            <a:endParaRPr lang="en-US" altLang="zh-CN" sz="1200" dirty="0"/>
          </a:p>
          <a:p>
            <a:pPr marL="914400" lvl="2" indent="0" algn="just">
              <a:buNone/>
            </a:pPr>
            <a:endParaRPr lang="en-US" altLang="zh-CN" sz="1200" dirty="0"/>
          </a:p>
          <a:p>
            <a:pPr lvl="1" algn="just"/>
            <a:endParaRPr lang="en-US" altLang="zh-CN" sz="1400" dirty="0">
              <a:solidFill>
                <a:prstClr val="black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="" xmlns:a16="http://schemas.microsoft.com/office/drawing/2014/main" id="{C4AB741E-34B3-4F47-B023-24CFB00C80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7349" y="21172895"/>
            <a:ext cx="7975603" cy="700205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="" xmlns:a16="http://schemas.microsoft.com/office/drawing/2014/main" id="{35EA9A28-C92E-4F49-A154-C20B964781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06289" y="20878755"/>
            <a:ext cx="8771013" cy="772114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="" xmlns:a16="http://schemas.microsoft.com/office/drawing/2014/main" id="{E9277053-2A07-3946-AD1B-7799F40332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9749" y="21325295"/>
            <a:ext cx="7975603" cy="700205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="" xmlns:a16="http://schemas.microsoft.com/office/drawing/2014/main" id="{F35A67D4-75BB-4144-AEBE-03AFB03D13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58689" y="21031155"/>
            <a:ext cx="8771013" cy="772114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="" xmlns:a16="http://schemas.microsoft.com/office/drawing/2014/main" id="{939CD4DB-4938-C149-8743-F323BF0E75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06289" y="20878755"/>
            <a:ext cx="8771013" cy="772114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="" xmlns:a16="http://schemas.microsoft.com/office/drawing/2014/main" id="{0C2DCA3D-7A78-084B-B515-CDAAE85207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64756" y="24198139"/>
            <a:ext cx="1435100" cy="508000"/>
          </a:xfrm>
          <a:prstGeom prst="rect">
            <a:avLst/>
          </a:prstGeom>
        </p:spPr>
      </p:pic>
      <p:sp>
        <p:nvSpPr>
          <p:cNvPr id="27" name="文本框 167">
            <a:extLst>
              <a:ext uri="{FF2B5EF4-FFF2-40B4-BE49-F238E27FC236}">
                <a16:creationId xmlns="" xmlns:a16="http://schemas.microsoft.com/office/drawing/2014/main" id="{804F36E3-7669-A04B-B9F2-34F0B6B64420}"/>
              </a:ext>
            </a:extLst>
          </p:cNvPr>
          <p:cNvSpPr txBox="1"/>
          <p:nvPr/>
        </p:nvSpPr>
        <p:spPr>
          <a:xfrm>
            <a:off x="861584" y="28147110"/>
            <a:ext cx="890148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i="1" dirty="0"/>
              <a:t>(a) the original video sequence (b) the corresponding DCT coefficients (c) the corresponding power (d) the corresponding power scaling coefficients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CDE0700B-AF86-644D-B942-C5A87F7B7A2D}"/>
              </a:ext>
            </a:extLst>
          </p:cNvPr>
          <p:cNvSpPr txBox="1"/>
          <p:nvPr/>
        </p:nvSpPr>
        <p:spPr>
          <a:xfrm>
            <a:off x="27432" y="6642556"/>
            <a:ext cx="921402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 D. Liu, J. Wu, H. Cui, D. Zhang, C. Luo, and F. Wu, “Cost-distortion optimization and resource control in pseudo-analog visual communications,” IEEE Trans. Multimedia, 2018.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0DEE8ACB-1580-4640-8952-BBA36B3967C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603" y="1600200"/>
            <a:ext cx="3386198" cy="21336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="" xmlns:a16="http://schemas.microsoft.com/office/drawing/2014/main" id="{145C7911-D5DF-454B-94E8-39305D0A0C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859868" y="22969417"/>
            <a:ext cx="9244573" cy="693343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="" xmlns:a16="http://schemas.microsoft.com/office/drawing/2014/main" id="{EF1095FC-F9EB-8A4E-8CA1-49011A1180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012268" y="23121817"/>
            <a:ext cx="9244573" cy="693343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="" xmlns:a16="http://schemas.microsoft.com/office/drawing/2014/main" id="{1F33580E-4D19-3746-862D-786FB34F6115}"/>
              </a:ext>
            </a:extLst>
          </p:cNvPr>
          <p:cNvPicPr/>
          <p:nvPr/>
        </p:nvPicPr>
        <p:blipFill>
          <a:blip r:embed="rId7"/>
          <a:stretch>
            <a:fillRect/>
          </a:stretch>
        </p:blipFill>
        <p:spPr>
          <a:xfrm>
            <a:off x="5287422" y="1539635"/>
            <a:ext cx="3024616" cy="226846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BB0533D7-CE05-D043-9FE2-51081317170C}"/>
              </a:ext>
            </a:extLst>
          </p:cNvPr>
          <p:cNvSpPr txBox="1"/>
          <p:nvPr/>
        </p:nvSpPr>
        <p:spPr>
          <a:xfrm>
            <a:off x="6121427" y="3745053"/>
            <a:ext cx="150073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Redundancy in DCT coefficients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F0C93D6B-BF7F-D34B-99FC-0B21E631041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9875" y="4254398"/>
            <a:ext cx="3143837" cy="207739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7C374C47-6E94-464D-9212-00881CFDC143}"/>
              </a:ext>
            </a:extLst>
          </p:cNvPr>
          <p:cNvSpPr txBox="1"/>
          <p:nvPr/>
        </p:nvSpPr>
        <p:spPr>
          <a:xfrm>
            <a:off x="6134251" y="6282179"/>
            <a:ext cx="147508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Power and bandwidth tradeoff</a:t>
            </a:r>
          </a:p>
        </p:txBody>
      </p:sp>
    </p:spTree>
    <p:extLst>
      <p:ext uri="{BB962C8B-B14F-4D97-AF65-F5344CB8AC3E}">
        <p14:creationId xmlns:p14="http://schemas.microsoft.com/office/powerpoint/2010/main" val="2809640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chemeClr val="tx2">
                  <a:lumMod val="75000"/>
                </a:schemeClr>
              </a:gs>
              <a:gs pos="93000">
                <a:schemeClr val="tx2">
                  <a:lumMod val="60000"/>
                  <a:lumOff val="40000"/>
                </a:schemeClr>
              </a:gs>
              <a:gs pos="100000">
                <a:schemeClr val="bg1">
                  <a:lumMod val="95000"/>
                </a:schemeClr>
              </a:gs>
            </a:gsLst>
            <a:lin ang="0" scaled="1"/>
            <a:tileRect/>
          </a:gra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altLang="zh-CN" dirty="0">
                <a:solidFill>
                  <a:srgbClr val="FFFF00"/>
                </a:solidFill>
              </a:rPr>
              <a:t>Proposed Solution and Its Benefits</a:t>
            </a:r>
            <a:endParaRPr lang="zh-CN" altLang="en-US" dirty="0">
              <a:solidFill>
                <a:srgbClr val="FFFF0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4CF71C-7EEE-4355-A20A-C7173B47691D}" type="slidenum">
              <a:rPr lang="en-US" smtClean="0">
                <a:solidFill>
                  <a:prstClr val="black"/>
                </a:solidFill>
              </a:rPr>
              <a:pPr/>
              <a:t>8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20" name="Content Placeholder 2">
            <a:extLst>
              <a:ext uri="{FF2B5EF4-FFF2-40B4-BE49-F238E27FC236}">
                <a16:creationId xmlns="" xmlns:a16="http://schemas.microsoft.com/office/drawing/2014/main" id="{B94BF632-B94B-8E40-BB5A-B7CCB90515EC}"/>
              </a:ext>
            </a:extLst>
          </p:cNvPr>
          <p:cNvSpPr txBox="1">
            <a:spLocks/>
          </p:cNvSpPr>
          <p:nvPr/>
        </p:nvSpPr>
        <p:spPr>
          <a:xfrm>
            <a:off x="117389" y="922390"/>
            <a:ext cx="9214022" cy="17446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tx1">
                  <a:lumMod val="50000"/>
                  <a:lumOff val="50000"/>
                </a:schemeClr>
              </a:buClr>
              <a:buSzPct val="120000"/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50000"/>
                  <a:lumOff val="50000"/>
                </a:schemeClr>
              </a:buClr>
              <a:buFont typeface="Courier New" pitchFamily="49" charset="0"/>
              <a:buChar char="o"/>
              <a:defRPr sz="22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ü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altLang="zh-CN" sz="2000" b="1" dirty="0">
                <a:solidFill>
                  <a:srgbClr val="0000FF"/>
                </a:solidFill>
              </a:rPr>
              <a:t>Proposed solution</a:t>
            </a:r>
          </a:p>
          <a:p>
            <a:pPr lvl="1" algn="just"/>
            <a:r>
              <a:rPr lang="en-US" altLang="zh-CN" sz="1400" dirty="0">
                <a:solidFill>
                  <a:srgbClr val="0000FF"/>
                </a:solidFill>
              </a:rPr>
              <a:t>Blind signal detection</a:t>
            </a:r>
          </a:p>
          <a:p>
            <a:pPr lvl="2" algn="just">
              <a:buFont typeface="Wingdings" pitchFamily="2" charset="2"/>
              <a:buChar char="§"/>
            </a:pPr>
            <a:r>
              <a:rPr lang="en-US" altLang="zh-CN" sz="1200" dirty="0"/>
              <a:t>Scales each coefficient with an optimal scaling factor at the </a:t>
            </a:r>
            <a:r>
              <a:rPr lang="en-US" altLang="zh-CN" sz="1200" b="1" dirty="0"/>
              <a:t>encoder </a:t>
            </a:r>
          </a:p>
          <a:p>
            <a:pPr lvl="2" algn="just">
              <a:buFont typeface="Wingdings" pitchFamily="2" charset="2"/>
              <a:buChar char="§"/>
            </a:pPr>
            <a:r>
              <a:rPr lang="en-US" altLang="zh-CN" sz="1200" dirty="0"/>
              <a:t>Recover the video signal from the amplitude of the square of the received signal at the </a:t>
            </a:r>
            <a:r>
              <a:rPr lang="en-US" altLang="zh-CN" sz="1200" b="1" dirty="0"/>
              <a:t>decoder</a:t>
            </a:r>
          </a:p>
          <a:p>
            <a:pPr lvl="2" algn="just"/>
            <a:endParaRPr lang="en-US" altLang="zh-CN" sz="1200" b="1" dirty="0"/>
          </a:p>
          <a:p>
            <a:pPr marL="914400" lvl="2" indent="0" algn="just">
              <a:buNone/>
            </a:pPr>
            <a:endParaRPr lang="en-US" altLang="zh-CN" sz="1200" b="1" dirty="0"/>
          </a:p>
          <a:p>
            <a:pPr lvl="2" algn="just">
              <a:buFont typeface="Wingdings" pitchFamily="2" charset="2"/>
              <a:buChar char="§"/>
            </a:pPr>
            <a:r>
              <a:rPr lang="en-US" altLang="zh-CN" sz="1200" dirty="0"/>
              <a:t>Theoretical PSNR performance</a:t>
            </a:r>
          </a:p>
          <a:p>
            <a:pPr lvl="2" algn="just"/>
            <a:endParaRPr lang="en-US" altLang="zh-CN" sz="1200" dirty="0"/>
          </a:p>
          <a:p>
            <a:pPr lvl="2" algn="just"/>
            <a:endParaRPr lang="en-US" altLang="zh-CN" sz="1200" dirty="0">
              <a:solidFill>
                <a:srgbClr val="0000FF"/>
              </a:solidFill>
            </a:endParaRPr>
          </a:p>
          <a:p>
            <a:pPr marL="457200" lvl="1" indent="0" algn="just">
              <a:buNone/>
            </a:pPr>
            <a:endParaRPr lang="en-US" altLang="zh-CN" sz="1400" dirty="0">
              <a:solidFill>
                <a:srgbClr val="0000FF"/>
              </a:solidFill>
            </a:endParaRPr>
          </a:p>
          <a:p>
            <a:pPr marL="457200" lvl="1" indent="0" algn="just">
              <a:buNone/>
            </a:pPr>
            <a:endParaRPr lang="en-US" altLang="zh-CN" sz="1400" dirty="0">
              <a:solidFill>
                <a:srgbClr val="0000FF"/>
              </a:solidFill>
            </a:endParaRPr>
          </a:p>
          <a:p>
            <a:pPr marL="457200" lvl="1" indent="0" algn="just">
              <a:buNone/>
            </a:pPr>
            <a:endParaRPr lang="en-US" altLang="zh-CN" sz="1400" dirty="0">
              <a:solidFill>
                <a:srgbClr val="0000FF"/>
              </a:solidFill>
            </a:endParaRPr>
          </a:p>
          <a:p>
            <a:pPr marL="457200" lvl="1" indent="0" algn="just">
              <a:buNone/>
            </a:pPr>
            <a:r>
              <a:rPr lang="en-US" altLang="zh-CN" sz="1400" dirty="0">
                <a:solidFill>
                  <a:srgbClr val="0000FF"/>
                </a:solidFill>
              </a:rPr>
              <a:t>                    </a:t>
            </a:r>
            <a:r>
              <a:rPr lang="en-US" altLang="zh-CN" sz="1200" dirty="0"/>
              <a:t>is the signal-to-noise ratio</a:t>
            </a:r>
          </a:p>
          <a:p>
            <a:pPr marL="457200" lvl="1" indent="0" algn="just">
              <a:buNone/>
            </a:pPr>
            <a:endParaRPr lang="en-US" altLang="zh-CN" sz="1400" dirty="0">
              <a:solidFill>
                <a:srgbClr val="0000FF"/>
              </a:solidFill>
            </a:endParaRPr>
          </a:p>
          <a:p>
            <a:pPr lvl="1" algn="just"/>
            <a:r>
              <a:rPr lang="en-US" altLang="zh-CN" sz="1400" dirty="0">
                <a:solidFill>
                  <a:srgbClr val="0000FF"/>
                </a:solidFill>
              </a:rPr>
              <a:t>A cross layer joint bandwidth and power allocation</a:t>
            </a:r>
          </a:p>
          <a:p>
            <a:pPr lvl="2" algn="just">
              <a:buFont typeface="Wingdings" pitchFamily="2" charset="2"/>
              <a:buChar char="§"/>
            </a:pPr>
            <a:r>
              <a:rPr lang="en-US" altLang="zh-CN" sz="1200" dirty="0"/>
              <a:t>Theoretical PSNR performance</a:t>
            </a:r>
          </a:p>
          <a:p>
            <a:pPr marL="914400" lvl="2" indent="0" algn="just">
              <a:buNone/>
            </a:pPr>
            <a:endParaRPr lang="en-US" altLang="zh-CN" sz="1200" dirty="0"/>
          </a:p>
          <a:p>
            <a:pPr marL="914400" lvl="2" indent="0" algn="just">
              <a:buNone/>
            </a:pPr>
            <a:endParaRPr lang="en-US" altLang="zh-CN" sz="1200" dirty="0"/>
          </a:p>
          <a:p>
            <a:pPr lvl="2" algn="just">
              <a:buFont typeface="Wingdings" pitchFamily="2" charset="2"/>
              <a:buChar char="§"/>
            </a:pPr>
            <a:r>
              <a:rPr lang="en-US" altLang="zh-CN" sz="1200" dirty="0"/>
              <a:t>Geometric programming</a:t>
            </a:r>
          </a:p>
          <a:p>
            <a:pPr lvl="2" algn="just">
              <a:buFont typeface="Wingdings" pitchFamily="2" charset="2"/>
              <a:buChar char="§"/>
            </a:pPr>
            <a:endParaRPr lang="en-US" altLang="zh-CN" sz="1200" dirty="0"/>
          </a:p>
          <a:p>
            <a:pPr lvl="1" algn="just"/>
            <a:r>
              <a:rPr lang="en-US" altLang="zh-CN" sz="1400" dirty="0">
                <a:solidFill>
                  <a:srgbClr val="0000FF"/>
                </a:solidFill>
              </a:rPr>
              <a:t>Benefits</a:t>
            </a:r>
          </a:p>
          <a:p>
            <a:pPr lvl="2" algn="just">
              <a:buFont typeface="Wingdings" pitchFamily="2" charset="2"/>
              <a:buChar char="§"/>
            </a:pPr>
            <a:r>
              <a:rPr lang="en-US" altLang="zh-CN" sz="1200" dirty="0"/>
              <a:t>Metadata-free</a:t>
            </a:r>
          </a:p>
          <a:p>
            <a:pPr lvl="2" algn="just">
              <a:buFont typeface="Wingdings" pitchFamily="2" charset="2"/>
              <a:buChar char="§"/>
            </a:pPr>
            <a:r>
              <a:rPr lang="en-US" altLang="zh-CN" sz="1200" dirty="0"/>
              <a:t>Theoretical results provide accurate prediction</a:t>
            </a:r>
          </a:p>
          <a:p>
            <a:pPr lvl="2" algn="just">
              <a:buFont typeface="Wingdings" pitchFamily="2" charset="2"/>
              <a:buChar char="§"/>
            </a:pPr>
            <a:r>
              <a:rPr lang="en-US" altLang="zh-CN" sz="1200" dirty="0"/>
              <a:t>Improved PSNR performance</a:t>
            </a:r>
          </a:p>
          <a:p>
            <a:pPr lvl="2" algn="just">
              <a:buFont typeface="Wingdings" pitchFamily="2" charset="2"/>
              <a:buChar char="§"/>
            </a:pPr>
            <a:r>
              <a:rPr lang="en-US" altLang="zh-CN" sz="1200" dirty="0"/>
              <a:t>Better optimization algorithm</a:t>
            </a:r>
          </a:p>
          <a:p>
            <a:pPr marL="914400" lvl="2" indent="0" algn="just">
              <a:buNone/>
            </a:pPr>
            <a:endParaRPr lang="en-US" altLang="zh-CN" sz="1200" dirty="0"/>
          </a:p>
          <a:p>
            <a:pPr lvl="2" algn="just">
              <a:buFont typeface="Wingdings" pitchFamily="2" charset="2"/>
              <a:buChar char="§"/>
            </a:pPr>
            <a:endParaRPr lang="en-US" altLang="zh-CN" sz="1200" dirty="0"/>
          </a:p>
          <a:p>
            <a:pPr marL="914400" lvl="2" indent="0" algn="just">
              <a:buNone/>
            </a:pPr>
            <a:endParaRPr lang="en-US" altLang="zh-CN" sz="1200" dirty="0"/>
          </a:p>
          <a:p>
            <a:pPr algn="just"/>
            <a:endParaRPr lang="en-US" altLang="zh-CN" sz="2000" b="1" dirty="0">
              <a:solidFill>
                <a:srgbClr val="0000FF"/>
              </a:solidFill>
            </a:endParaRPr>
          </a:p>
          <a:p>
            <a:pPr algn="just"/>
            <a:endParaRPr lang="en-US" altLang="zh-CN" sz="2000" b="1" dirty="0">
              <a:solidFill>
                <a:srgbClr val="0000FF"/>
              </a:solidFill>
            </a:endParaRPr>
          </a:p>
          <a:p>
            <a:pPr algn="just"/>
            <a:endParaRPr lang="en-US" altLang="zh-CN" sz="2000" b="1" dirty="0">
              <a:solidFill>
                <a:srgbClr val="0000FF"/>
              </a:solidFill>
            </a:endParaRPr>
          </a:p>
          <a:p>
            <a:pPr algn="just"/>
            <a:endParaRPr lang="en-US" altLang="zh-CN" sz="2000" b="1" dirty="0">
              <a:solidFill>
                <a:srgbClr val="0000FF"/>
              </a:solidFill>
            </a:endParaRPr>
          </a:p>
          <a:p>
            <a:pPr algn="just"/>
            <a:endParaRPr lang="en-US" altLang="zh-CN" sz="2000" b="1" dirty="0">
              <a:solidFill>
                <a:srgbClr val="0000FF"/>
              </a:solidFill>
            </a:endParaRPr>
          </a:p>
          <a:p>
            <a:pPr marL="914400" lvl="2" indent="0" algn="just">
              <a:buNone/>
            </a:pPr>
            <a:endParaRPr lang="en-US" altLang="zh-CN" sz="1600" b="1" dirty="0">
              <a:solidFill>
                <a:srgbClr val="0000FF"/>
              </a:solidFill>
            </a:endParaRPr>
          </a:p>
          <a:p>
            <a:pPr marL="457200" lvl="1" indent="0" algn="just">
              <a:buNone/>
            </a:pPr>
            <a:endParaRPr lang="en-US" altLang="zh-CN" sz="1200" dirty="0"/>
          </a:p>
          <a:p>
            <a:pPr lvl="2" algn="just">
              <a:buFont typeface="Wingdings" pitchFamily="2" charset="2"/>
              <a:buChar char="§"/>
            </a:pPr>
            <a:endParaRPr lang="en-US" altLang="zh-CN" sz="1200" dirty="0"/>
          </a:p>
          <a:p>
            <a:pPr lvl="2" algn="just">
              <a:buFont typeface="Wingdings" pitchFamily="2" charset="2"/>
              <a:buChar char="§"/>
            </a:pPr>
            <a:endParaRPr lang="en-US" altLang="zh-CN" sz="1200" dirty="0"/>
          </a:p>
          <a:p>
            <a:pPr lvl="2" algn="just">
              <a:buFont typeface="Wingdings" pitchFamily="2" charset="2"/>
              <a:buChar char="§"/>
            </a:pPr>
            <a:endParaRPr lang="en-US" altLang="zh-CN" sz="1200" dirty="0"/>
          </a:p>
          <a:p>
            <a:pPr lvl="2" algn="just">
              <a:buFont typeface="Wingdings" pitchFamily="2" charset="2"/>
              <a:buChar char="§"/>
            </a:pPr>
            <a:endParaRPr lang="en-US" altLang="zh-CN" sz="1200" dirty="0"/>
          </a:p>
          <a:p>
            <a:pPr lvl="2" algn="just">
              <a:buFont typeface="Wingdings" pitchFamily="2" charset="2"/>
              <a:buChar char="§"/>
            </a:pPr>
            <a:endParaRPr lang="en-US" altLang="zh-CN" sz="1200" dirty="0"/>
          </a:p>
          <a:p>
            <a:pPr lvl="2" algn="just">
              <a:buFont typeface="Wingdings" pitchFamily="2" charset="2"/>
              <a:buChar char="§"/>
            </a:pPr>
            <a:endParaRPr lang="en-US" altLang="zh-CN" sz="1200" dirty="0"/>
          </a:p>
          <a:p>
            <a:pPr lvl="2" algn="just">
              <a:buFont typeface="Wingdings" pitchFamily="2" charset="2"/>
              <a:buChar char="§"/>
            </a:pPr>
            <a:endParaRPr lang="en-US" altLang="zh-CN" sz="1200" dirty="0"/>
          </a:p>
          <a:p>
            <a:pPr lvl="2" algn="just">
              <a:buFont typeface="Wingdings" pitchFamily="2" charset="2"/>
              <a:buChar char="§"/>
            </a:pPr>
            <a:endParaRPr lang="en-US" altLang="zh-CN" sz="1200" dirty="0"/>
          </a:p>
          <a:p>
            <a:pPr lvl="2" algn="just">
              <a:buFont typeface="Wingdings" pitchFamily="2" charset="2"/>
              <a:buChar char="§"/>
            </a:pPr>
            <a:endParaRPr lang="en-US" altLang="zh-CN" sz="1200" dirty="0"/>
          </a:p>
          <a:p>
            <a:pPr lvl="2" algn="just">
              <a:buFont typeface="Wingdings" pitchFamily="2" charset="2"/>
              <a:buChar char="§"/>
            </a:pPr>
            <a:endParaRPr lang="en-US" altLang="zh-CN" sz="1200" dirty="0"/>
          </a:p>
          <a:p>
            <a:pPr lvl="2" algn="just">
              <a:buFont typeface="Wingdings" pitchFamily="2" charset="2"/>
              <a:buChar char="§"/>
            </a:pPr>
            <a:endParaRPr lang="en-US" altLang="zh-CN" sz="1200" dirty="0"/>
          </a:p>
          <a:p>
            <a:pPr lvl="2" algn="just">
              <a:buFont typeface="Wingdings" pitchFamily="2" charset="2"/>
              <a:buChar char="§"/>
            </a:pPr>
            <a:endParaRPr lang="en-US" altLang="zh-CN" sz="1200" dirty="0"/>
          </a:p>
          <a:p>
            <a:pPr lvl="2" algn="just">
              <a:buFont typeface="Wingdings" pitchFamily="2" charset="2"/>
              <a:buChar char="§"/>
            </a:pPr>
            <a:endParaRPr lang="en-US" altLang="zh-CN" sz="1200" dirty="0"/>
          </a:p>
          <a:p>
            <a:pPr lvl="2" algn="just">
              <a:buFont typeface="Wingdings" pitchFamily="2" charset="2"/>
              <a:buChar char="§"/>
            </a:pPr>
            <a:endParaRPr lang="en-US" altLang="zh-CN" sz="1200" dirty="0"/>
          </a:p>
          <a:p>
            <a:pPr lvl="2" algn="just">
              <a:buFont typeface="Wingdings" pitchFamily="2" charset="2"/>
              <a:buChar char="§"/>
            </a:pPr>
            <a:endParaRPr lang="en-US" altLang="zh-CN" sz="1200" dirty="0"/>
          </a:p>
          <a:p>
            <a:pPr lvl="2" algn="just">
              <a:buFont typeface="Wingdings" pitchFamily="2" charset="2"/>
              <a:buChar char="§"/>
            </a:pPr>
            <a:endParaRPr lang="en-US" altLang="zh-CN" sz="1200" dirty="0"/>
          </a:p>
          <a:p>
            <a:pPr lvl="2" algn="just">
              <a:buFont typeface="Wingdings" pitchFamily="2" charset="2"/>
              <a:buChar char="§"/>
            </a:pPr>
            <a:endParaRPr lang="en-US" altLang="zh-CN" sz="1200" dirty="0"/>
          </a:p>
          <a:p>
            <a:pPr lvl="2" algn="just">
              <a:buFont typeface="Wingdings" pitchFamily="2" charset="2"/>
              <a:buChar char="§"/>
            </a:pPr>
            <a:endParaRPr lang="en-US" altLang="zh-CN" sz="1200" dirty="0"/>
          </a:p>
          <a:p>
            <a:pPr lvl="2" algn="just">
              <a:buFont typeface="Wingdings" pitchFamily="2" charset="2"/>
              <a:buChar char="§"/>
            </a:pPr>
            <a:endParaRPr lang="en-US" altLang="zh-CN" sz="1200" dirty="0"/>
          </a:p>
          <a:p>
            <a:pPr lvl="2" algn="just">
              <a:buFont typeface="Wingdings" pitchFamily="2" charset="2"/>
              <a:buChar char="§"/>
            </a:pPr>
            <a:endParaRPr lang="en-US" altLang="zh-CN" sz="1200" dirty="0"/>
          </a:p>
          <a:p>
            <a:pPr lvl="2" algn="just">
              <a:buFont typeface="Wingdings" pitchFamily="2" charset="2"/>
              <a:buChar char="§"/>
            </a:pPr>
            <a:endParaRPr lang="en-US" altLang="zh-CN" sz="1200" dirty="0"/>
          </a:p>
          <a:p>
            <a:pPr lvl="2" algn="just">
              <a:buFont typeface="Wingdings" pitchFamily="2" charset="2"/>
              <a:buChar char="§"/>
            </a:pPr>
            <a:endParaRPr lang="en-US" altLang="zh-CN" sz="1200" dirty="0"/>
          </a:p>
          <a:p>
            <a:pPr lvl="2" algn="just">
              <a:buFont typeface="Wingdings" pitchFamily="2" charset="2"/>
              <a:buChar char="§"/>
            </a:pPr>
            <a:endParaRPr lang="en-US" altLang="zh-CN" sz="1200" dirty="0"/>
          </a:p>
          <a:p>
            <a:pPr lvl="2" algn="just">
              <a:buFont typeface="Wingdings" pitchFamily="2" charset="2"/>
              <a:buChar char="§"/>
            </a:pPr>
            <a:endParaRPr lang="en-US" altLang="zh-CN" sz="1200" dirty="0"/>
          </a:p>
          <a:p>
            <a:pPr lvl="2" algn="just">
              <a:buFont typeface="Wingdings" pitchFamily="2" charset="2"/>
              <a:buChar char="§"/>
            </a:pPr>
            <a:endParaRPr lang="en-US" altLang="zh-CN" sz="1200" dirty="0"/>
          </a:p>
          <a:p>
            <a:pPr lvl="2" algn="just">
              <a:buFont typeface="Wingdings" pitchFamily="2" charset="2"/>
              <a:buChar char="§"/>
            </a:pPr>
            <a:endParaRPr lang="en-US" altLang="zh-CN" sz="1200" dirty="0"/>
          </a:p>
          <a:p>
            <a:pPr lvl="2" algn="just">
              <a:buFont typeface="Wingdings" pitchFamily="2" charset="2"/>
              <a:buChar char="§"/>
            </a:pPr>
            <a:endParaRPr lang="en-US" altLang="zh-CN" sz="1200" dirty="0"/>
          </a:p>
          <a:p>
            <a:pPr lvl="2" algn="just">
              <a:buFont typeface="Wingdings" pitchFamily="2" charset="2"/>
              <a:buChar char="§"/>
            </a:pPr>
            <a:endParaRPr lang="en-US" altLang="zh-CN" sz="1200" dirty="0"/>
          </a:p>
          <a:p>
            <a:pPr marL="914400" lvl="2" indent="0" algn="just">
              <a:buNone/>
            </a:pPr>
            <a:endParaRPr lang="en-US" altLang="zh-CN" sz="1200" dirty="0"/>
          </a:p>
          <a:p>
            <a:pPr marL="914400" lvl="2" indent="0" algn="just">
              <a:buNone/>
            </a:pPr>
            <a:endParaRPr lang="en-US" altLang="zh-CN" sz="1200" dirty="0"/>
          </a:p>
          <a:p>
            <a:pPr lvl="1" algn="just"/>
            <a:endParaRPr lang="en-US" altLang="zh-CN" sz="1400" dirty="0">
              <a:solidFill>
                <a:prstClr val="black"/>
              </a:solidFill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="" xmlns:a16="http://schemas.microsoft.com/office/drawing/2014/main" id="{30BEBB59-4DCE-5C45-9140-7285F55E243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871333" y="1977452"/>
            <a:ext cx="2590800" cy="37394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="" xmlns:a16="http://schemas.microsoft.com/office/drawing/2014/main" id="{42A744E3-2A6C-D04E-9762-22B0D3C932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6733" y="37191183"/>
            <a:ext cx="7924800" cy="15113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="" xmlns:a16="http://schemas.microsoft.com/office/drawing/2014/main" id="{D4211BBA-2DE6-7E4F-8ED5-47E52A1560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44318" y="38854882"/>
            <a:ext cx="7645400" cy="1104900"/>
          </a:xfrm>
          <a:prstGeom prst="rect">
            <a:avLst/>
          </a:prstGeom>
        </p:spPr>
      </p:pic>
      <p:sp>
        <p:nvSpPr>
          <p:cNvPr id="24" name="矩形 66">
            <a:extLst>
              <a:ext uri="{FF2B5EF4-FFF2-40B4-BE49-F238E27FC236}">
                <a16:creationId xmlns="" xmlns:a16="http://schemas.microsoft.com/office/drawing/2014/main" id="{04A70034-47F1-6040-84B1-51D3D22BB3DB}"/>
              </a:ext>
            </a:extLst>
          </p:cNvPr>
          <p:cNvSpPr/>
          <p:nvPr/>
        </p:nvSpPr>
        <p:spPr>
          <a:xfrm>
            <a:off x="1948811" y="40380501"/>
            <a:ext cx="1234257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sz="4800" dirty="0"/>
              <a:t>     is the signal to noise ratio</a:t>
            </a:r>
          </a:p>
          <a:p>
            <a:pPr algn="just"/>
            <a:endParaRPr lang="en-US" altLang="zh-CN" sz="4800" dirty="0"/>
          </a:p>
          <a:p>
            <a:pPr algn="just"/>
            <a:endParaRPr lang="en-US" altLang="zh-CN" sz="4800" dirty="0"/>
          </a:p>
        </p:txBody>
      </p:sp>
      <p:pic>
        <p:nvPicPr>
          <p:cNvPr id="25" name="Picture 24">
            <a:extLst>
              <a:ext uri="{FF2B5EF4-FFF2-40B4-BE49-F238E27FC236}">
                <a16:creationId xmlns="" xmlns:a16="http://schemas.microsoft.com/office/drawing/2014/main" id="{1E638CBA-2CC9-384E-A20E-5BF95959E319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2895600" y="2667000"/>
            <a:ext cx="2057400" cy="39235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="" xmlns:a16="http://schemas.microsoft.com/office/drawing/2014/main" id="{D74A1D66-ED0A-654A-9F78-1C44350EB668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2882900" y="3139920"/>
            <a:ext cx="2057400" cy="2974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="" xmlns:a16="http://schemas.microsoft.com/office/drawing/2014/main" id="{AAF095E4-F397-D345-937B-A58228B94E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71333" y="3585016"/>
            <a:ext cx="1143000" cy="15332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="" xmlns:a16="http://schemas.microsoft.com/office/drawing/2014/main" id="{9EB86946-14F1-5D49-B5DB-B6EAF4FA12D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47800" y="3962400"/>
            <a:ext cx="76200" cy="1016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="" xmlns:a16="http://schemas.microsoft.com/office/drawing/2014/main" id="{F43CAD19-FD39-8D4F-8597-E6DFE3446C1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33083" y="4775200"/>
            <a:ext cx="5067300" cy="5588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="" xmlns:a16="http://schemas.microsoft.com/office/drawing/2014/main" id="{D11EDC62-A4E8-E346-8B86-3020CFCDD69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48600" y="4972050"/>
            <a:ext cx="635000" cy="16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905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0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0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0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0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0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0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0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0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0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0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0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0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0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20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20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20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chemeClr val="tx2">
                  <a:lumMod val="75000"/>
                </a:schemeClr>
              </a:gs>
              <a:gs pos="93000">
                <a:schemeClr val="tx2">
                  <a:lumMod val="60000"/>
                  <a:lumOff val="40000"/>
                </a:schemeClr>
              </a:gs>
              <a:gs pos="100000">
                <a:schemeClr val="bg1">
                  <a:lumMod val="95000"/>
                </a:schemeClr>
              </a:gs>
            </a:gsLst>
            <a:lin ang="0" scaled="1"/>
            <a:tileRect/>
          </a:gra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altLang="zh-CN" dirty="0">
                <a:solidFill>
                  <a:srgbClr val="FFFF00"/>
                </a:solidFill>
              </a:rPr>
              <a:t>Preliminary results</a:t>
            </a:r>
            <a:endParaRPr lang="zh-CN" altLang="en-US" dirty="0">
              <a:solidFill>
                <a:srgbClr val="FFFF0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4CF71C-7EEE-4355-A20A-C7173B47691D}" type="slidenum">
              <a:rPr lang="en-US" smtClean="0">
                <a:solidFill>
                  <a:prstClr val="black"/>
                </a:solidFill>
              </a:rPr>
              <a:pPr/>
              <a:t>9</a:t>
            </a:fld>
            <a:endParaRPr lang="en-US" dirty="0">
              <a:solidFill>
                <a:prstClr val="black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="" xmlns:a16="http://schemas.microsoft.com/office/drawing/2014/main" id="{42C2544F-98D0-5E47-ADC6-87821D8A6E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33232" y="35224135"/>
            <a:ext cx="8047763" cy="568247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="" xmlns:a16="http://schemas.microsoft.com/office/drawing/2014/main" id="{5CDE203A-BCD9-D442-BD0B-E83B3BE23F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34762" y="35175258"/>
            <a:ext cx="8047764" cy="603219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="" xmlns:a16="http://schemas.microsoft.com/office/drawing/2014/main" id="{3B1A7D75-E028-8044-9207-4E928D37238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17389" y="1447800"/>
            <a:ext cx="3751961" cy="264922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="" xmlns:a16="http://schemas.microsoft.com/office/drawing/2014/main" id="{E91F3F90-4C80-D04C-A789-E3F2A40DB060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215253" y="4070906"/>
            <a:ext cx="3683405" cy="276097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="" xmlns:a16="http://schemas.microsoft.com/office/drawing/2014/main" id="{602512D9-B9B6-F541-8D1A-FA35ECCA871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573928"/>
            <a:ext cx="3194538" cy="252309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BCADC4FB-036A-CB47-A432-2071FAFE6E17}"/>
              </a:ext>
            </a:extLst>
          </p:cNvPr>
          <p:cNvSpPr txBox="1"/>
          <p:nvPr/>
        </p:nvSpPr>
        <p:spPr>
          <a:xfrm>
            <a:off x="4572000" y="4730074"/>
            <a:ext cx="4191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itchFamily="2" charset="2"/>
              <a:buChar char="ü"/>
            </a:pPr>
            <a:r>
              <a:rPr lang="en-US" altLang="zh-CN" sz="1200" dirty="0"/>
              <a:t>Outperforms </a:t>
            </a:r>
            <a:r>
              <a:rPr lang="en-US" altLang="zh-CN" sz="1200" dirty="0" err="1"/>
              <a:t>SoftCast</a:t>
            </a:r>
            <a:r>
              <a:rPr lang="en-US" altLang="zh-CN" sz="1200" dirty="0"/>
              <a:t> by approximately 2dB</a:t>
            </a:r>
          </a:p>
          <a:p>
            <a:pPr marL="171450" indent="-171450">
              <a:buFont typeface="Wingdings" pitchFamily="2" charset="2"/>
              <a:buChar char="ü"/>
            </a:pPr>
            <a:r>
              <a:rPr lang="en-US" altLang="zh-CN" sz="1200" dirty="0"/>
              <a:t>Metadata-free</a:t>
            </a:r>
          </a:p>
          <a:p>
            <a:pPr marL="171450" indent="-171450">
              <a:buFont typeface="Wingdings" pitchFamily="2" charset="2"/>
              <a:buChar char="ü"/>
            </a:pPr>
            <a:r>
              <a:rPr lang="en-US" altLang="zh-CN" sz="1200" dirty="0"/>
              <a:t>No SED modeling process</a:t>
            </a:r>
          </a:p>
          <a:p>
            <a:pPr marL="171450" indent="-171450">
              <a:buFont typeface="Wingdings" pitchFamily="2" charset="2"/>
              <a:buChar char="ü"/>
            </a:pPr>
            <a:r>
              <a:rPr lang="en-US" altLang="zh-CN" sz="1200" dirty="0"/>
              <a:t>A trade-off between power allocation and bandwidth usage</a:t>
            </a:r>
          </a:p>
          <a:p>
            <a:endParaRPr lang="en-US" dirty="0"/>
          </a:p>
        </p:txBody>
      </p:sp>
      <p:sp>
        <p:nvSpPr>
          <p:cNvPr id="22" name="Content Placeholder 2">
            <a:extLst>
              <a:ext uri="{FF2B5EF4-FFF2-40B4-BE49-F238E27FC236}">
                <a16:creationId xmlns="" xmlns:a16="http://schemas.microsoft.com/office/drawing/2014/main" id="{5A3636F2-DFAE-3241-8EC5-9E1E60FB1F93}"/>
              </a:ext>
            </a:extLst>
          </p:cNvPr>
          <p:cNvSpPr txBox="1">
            <a:spLocks/>
          </p:cNvSpPr>
          <p:nvPr/>
        </p:nvSpPr>
        <p:spPr>
          <a:xfrm>
            <a:off x="117389" y="922390"/>
            <a:ext cx="9214022" cy="762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tx1">
                  <a:lumMod val="50000"/>
                  <a:lumOff val="50000"/>
                </a:schemeClr>
              </a:buClr>
              <a:buSzPct val="120000"/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50000"/>
                  <a:lumOff val="50000"/>
                </a:schemeClr>
              </a:buClr>
              <a:buFont typeface="Courier New" pitchFamily="49" charset="0"/>
              <a:buChar char="o"/>
              <a:defRPr sz="22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ü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altLang="zh-CN" sz="2000" b="1" dirty="0">
                <a:solidFill>
                  <a:srgbClr val="0000FF"/>
                </a:solidFill>
              </a:rPr>
              <a:t>Simulation results</a:t>
            </a:r>
          </a:p>
          <a:p>
            <a:pPr lvl="1" algn="just"/>
            <a:r>
              <a:rPr lang="en-US" altLang="zh-CN" sz="1400" dirty="0">
                <a:solidFill>
                  <a:srgbClr val="0000FF"/>
                </a:solidFill>
              </a:rPr>
              <a:t>Proposed  blind detection method</a:t>
            </a:r>
            <a:endParaRPr lang="en-US" altLang="zh-CN" sz="1200" dirty="0"/>
          </a:p>
          <a:p>
            <a:pPr lvl="2" algn="just">
              <a:buFont typeface="Wingdings" pitchFamily="2" charset="2"/>
              <a:buChar char="§"/>
            </a:pPr>
            <a:endParaRPr lang="en-US" altLang="zh-CN" sz="1200" dirty="0"/>
          </a:p>
          <a:p>
            <a:pPr lvl="2" algn="just">
              <a:buFont typeface="Wingdings" pitchFamily="2" charset="2"/>
              <a:buChar char="§"/>
            </a:pPr>
            <a:endParaRPr lang="en-US" altLang="zh-CN" sz="1200" dirty="0"/>
          </a:p>
          <a:p>
            <a:pPr lvl="2" algn="just">
              <a:buFont typeface="Wingdings" pitchFamily="2" charset="2"/>
              <a:buChar char="§"/>
            </a:pPr>
            <a:endParaRPr lang="en-US" altLang="zh-CN" sz="1200" dirty="0"/>
          </a:p>
          <a:p>
            <a:pPr lvl="2" algn="just">
              <a:buFont typeface="Wingdings" pitchFamily="2" charset="2"/>
              <a:buChar char="§"/>
            </a:pPr>
            <a:endParaRPr lang="en-US" altLang="zh-CN" sz="1200" dirty="0"/>
          </a:p>
          <a:p>
            <a:pPr lvl="2" algn="just">
              <a:buFont typeface="Wingdings" pitchFamily="2" charset="2"/>
              <a:buChar char="§"/>
            </a:pPr>
            <a:endParaRPr lang="en-US" altLang="zh-CN" sz="1200" dirty="0"/>
          </a:p>
          <a:p>
            <a:pPr marL="914400" lvl="2" indent="0" algn="just">
              <a:buNone/>
            </a:pPr>
            <a:endParaRPr lang="en-US" altLang="zh-CN" sz="1200" dirty="0"/>
          </a:p>
          <a:p>
            <a:pPr marL="914400" lvl="2" indent="0" algn="just">
              <a:buNone/>
            </a:pPr>
            <a:endParaRPr lang="en-US" altLang="zh-CN" sz="1200" dirty="0"/>
          </a:p>
          <a:p>
            <a:pPr lvl="1" algn="just"/>
            <a:endParaRPr lang="en-US" altLang="zh-CN" sz="1400" dirty="0">
              <a:solidFill>
                <a:prstClr val="black"/>
              </a:solidFill>
            </a:endParaRPr>
          </a:p>
        </p:txBody>
      </p:sp>
      <p:sp>
        <p:nvSpPr>
          <p:cNvPr id="23" name="Content Placeholder 2">
            <a:extLst>
              <a:ext uri="{FF2B5EF4-FFF2-40B4-BE49-F238E27FC236}">
                <a16:creationId xmlns="" xmlns:a16="http://schemas.microsoft.com/office/drawing/2014/main" id="{7CCA5B24-2CF1-9747-B4DF-84D2C0483453}"/>
              </a:ext>
            </a:extLst>
          </p:cNvPr>
          <p:cNvSpPr txBox="1">
            <a:spLocks/>
          </p:cNvSpPr>
          <p:nvPr/>
        </p:nvSpPr>
        <p:spPr>
          <a:xfrm>
            <a:off x="4155989" y="1206315"/>
            <a:ext cx="9214022" cy="762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tx1">
                  <a:lumMod val="50000"/>
                  <a:lumOff val="50000"/>
                </a:schemeClr>
              </a:buClr>
              <a:buSzPct val="120000"/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50000"/>
                  <a:lumOff val="50000"/>
                </a:schemeClr>
              </a:buClr>
              <a:buFont typeface="Courier New" pitchFamily="49" charset="0"/>
              <a:buChar char="o"/>
              <a:defRPr sz="22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ü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just"/>
            <a:r>
              <a:rPr lang="en-US" altLang="zh-CN" sz="1400" dirty="0">
                <a:solidFill>
                  <a:srgbClr val="0000FF"/>
                </a:solidFill>
              </a:rPr>
              <a:t>Power and bandwidth tradeoff</a:t>
            </a:r>
            <a:endParaRPr lang="en-US" altLang="zh-CN" sz="1200" dirty="0"/>
          </a:p>
          <a:p>
            <a:pPr lvl="2" algn="just">
              <a:buFont typeface="Wingdings" pitchFamily="2" charset="2"/>
              <a:buChar char="§"/>
            </a:pPr>
            <a:endParaRPr lang="en-US" altLang="zh-CN" sz="1200" dirty="0"/>
          </a:p>
          <a:p>
            <a:pPr lvl="2" algn="just">
              <a:buFont typeface="Wingdings" pitchFamily="2" charset="2"/>
              <a:buChar char="§"/>
            </a:pPr>
            <a:endParaRPr lang="en-US" altLang="zh-CN" sz="1200" dirty="0"/>
          </a:p>
          <a:p>
            <a:pPr lvl="2" algn="just">
              <a:buFont typeface="Wingdings" pitchFamily="2" charset="2"/>
              <a:buChar char="§"/>
            </a:pPr>
            <a:endParaRPr lang="en-US" altLang="zh-CN" sz="1200" dirty="0"/>
          </a:p>
          <a:p>
            <a:pPr lvl="2" algn="just">
              <a:buFont typeface="Wingdings" pitchFamily="2" charset="2"/>
              <a:buChar char="§"/>
            </a:pPr>
            <a:endParaRPr lang="en-US" altLang="zh-CN" sz="1200" dirty="0"/>
          </a:p>
          <a:p>
            <a:pPr lvl="2" algn="just">
              <a:buFont typeface="Wingdings" pitchFamily="2" charset="2"/>
              <a:buChar char="§"/>
            </a:pPr>
            <a:endParaRPr lang="en-US" altLang="zh-CN" sz="1200" dirty="0"/>
          </a:p>
          <a:p>
            <a:pPr marL="914400" lvl="2" indent="0" algn="just">
              <a:buNone/>
            </a:pPr>
            <a:endParaRPr lang="en-US" altLang="zh-CN" sz="1200" dirty="0"/>
          </a:p>
          <a:p>
            <a:pPr marL="914400" lvl="2" indent="0" algn="just">
              <a:buNone/>
            </a:pPr>
            <a:endParaRPr lang="en-US" altLang="zh-CN" sz="1200" dirty="0"/>
          </a:p>
          <a:p>
            <a:pPr lvl="1" algn="just"/>
            <a:endParaRPr lang="en-US" altLang="zh-CN" sz="14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9596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NSF_COWA_workshop_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20702</TotalTime>
  <Words>1265</Words>
  <Application>Microsoft Office PowerPoint</Application>
  <PresentationFormat>On-screen Show (4:3)</PresentationFormat>
  <Paragraphs>431</Paragraphs>
  <Slides>13</Slides>
  <Notes>13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1_NSF_COWA_workshop_template</vt:lpstr>
      <vt:lpstr>Optimal Resource Allocation in MU-MIMO Systems with Soft Video Delivery </vt:lpstr>
      <vt:lpstr>Problems to Solve and Industrial Relevance</vt:lpstr>
      <vt:lpstr>Problems to Solve and Industrial Relevance</vt:lpstr>
      <vt:lpstr>Problems to Solve and Industrial Relevance</vt:lpstr>
      <vt:lpstr>Problems to Solve and Industrial Relevance</vt:lpstr>
      <vt:lpstr>Existing Solutions and Their Limitations</vt:lpstr>
      <vt:lpstr>Existing Solutions and Their Limitations</vt:lpstr>
      <vt:lpstr>Proposed Solution and Its Benefits</vt:lpstr>
      <vt:lpstr>Preliminary results</vt:lpstr>
      <vt:lpstr>Challenges and Risks</vt:lpstr>
      <vt:lpstr>Outcomes for Project Evaluations</vt:lpstr>
      <vt:lpstr>Schedule and Tasks</vt:lpstr>
      <vt:lpstr>Thank You!  Email: smao@ieee.org</vt:lpstr>
    </vt:vector>
  </TitlesOfParts>
  <Company>Hewlett-Packard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Multi-band, Gigabit Wireless Services  over Optical Access Networks</dc:title>
  <dc:creator>Mu Xu</dc:creator>
  <cp:lastModifiedBy>Shiwen Mao</cp:lastModifiedBy>
  <cp:revision>1747</cp:revision>
  <dcterms:created xsi:type="dcterms:W3CDTF">2011-07-24T17:59:21Z</dcterms:created>
  <dcterms:modified xsi:type="dcterms:W3CDTF">2018-11-07T22:58:20Z</dcterms:modified>
</cp:coreProperties>
</file>